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391" r:id="rId3"/>
    <p:sldId id="392" r:id="rId4"/>
    <p:sldId id="393" r:id="rId5"/>
    <p:sldId id="394" r:id="rId6"/>
    <p:sldId id="395" r:id="rId7"/>
    <p:sldId id="396" r:id="rId8"/>
    <p:sldId id="397" r:id="rId9"/>
    <p:sldId id="398" r:id="rId10"/>
    <p:sldId id="399" r:id="rId11"/>
    <p:sldId id="400" r:id="rId12"/>
    <p:sldId id="401" r:id="rId13"/>
    <p:sldId id="402" r:id="rId14"/>
    <p:sldId id="409" r:id="rId15"/>
    <p:sldId id="410" r:id="rId16"/>
    <p:sldId id="403" r:id="rId17"/>
    <p:sldId id="404" r:id="rId18"/>
    <p:sldId id="405" r:id="rId19"/>
    <p:sldId id="406" r:id="rId20"/>
    <p:sldId id="411" r:id="rId21"/>
    <p:sldId id="412" r:id="rId22"/>
    <p:sldId id="407" r:id="rId23"/>
    <p:sldId id="408" r:id="rId24"/>
    <p:sldId id="288" r:id="rId25"/>
    <p:sldId id="260" r:id="rId26"/>
  </p:sldIdLst>
  <p:sldSz cx="10058400" cy="7772400"/>
  <p:notesSz cx="6858000" cy="9144000"/>
  <p:embeddedFontLst>
    <p:embeddedFont>
      <p:font typeface="Calibri"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2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3842" autoAdjust="0"/>
  </p:normalViewPr>
  <p:slideViewPr>
    <p:cSldViewPr snapToGrid="0">
      <p:cViewPr varScale="1">
        <p:scale>
          <a:sx n="75" d="100"/>
          <a:sy n="75" d="100"/>
        </p:scale>
        <p:origin x="-1373" y="-72"/>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170634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8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20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257300" y="1272010"/>
            <a:ext cx="7543800" cy="2705947"/>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257300" y="4082309"/>
            <a:ext cx="7543800" cy="1876529"/>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15" name="Shape 15"/>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lang="en-US"/>
          </a:p>
        </p:txBody>
      </p:sp>
      <p:sp>
        <p:nvSpPr>
          <p:cNvPr id="16" name="Shape 16"/>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9101" y="0"/>
            <a:ext cx="9387839" cy="82042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000" b="1" i="0" u="none" strike="noStrike" cap="none">
                <a:solidFill>
                  <a:srgbClr val="832C8B"/>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419100" y="1007534"/>
            <a:ext cx="9387840" cy="5993025"/>
          </a:xfrm>
          <a:prstGeom prst="rect">
            <a:avLst/>
          </a:prstGeom>
          <a:noFill/>
          <a:ln>
            <a:noFill/>
          </a:ln>
        </p:spPr>
        <p:txBody>
          <a:bodyPr lIns="91425" tIns="91425" rIns="91425" bIns="91425" anchor="t" anchorCtr="0"/>
          <a:lstStyle>
            <a:lvl1pPr marL="520700" marR="0" lvl="0" indent="-342900" algn="l" rtl="0">
              <a:lnSpc>
                <a:spcPct val="90000"/>
              </a:lnSpc>
              <a:spcBef>
                <a:spcPts val="1000"/>
              </a:spcBef>
              <a:buClr>
                <a:schemeClr val="dk1"/>
              </a:buClr>
              <a:buSzPct val="100000"/>
              <a:buFont typeface="Wingdings" panose="05000000000000000000" pitchFamily="2" charset="2"/>
              <a:buChar char="§"/>
              <a:defRPr sz="2400" b="0" i="0" u="none" strike="noStrike" cap="none">
                <a:solidFill>
                  <a:schemeClr val="dk1"/>
                </a:solidFill>
                <a:latin typeface="+mn-lt"/>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415664" y="7322608"/>
            <a:ext cx="3394710" cy="413808"/>
          </a:xfrm>
          <a:prstGeom prst="rect">
            <a:avLst/>
          </a:prstGeom>
          <a:noFill/>
          <a:ln>
            <a:noFill/>
          </a:ln>
        </p:spPr>
        <p:txBody>
          <a:bodyPr lIns="91425" tIns="91425" rIns="91425" bIns="91425" anchor="ctr" anchorCtr="0"/>
          <a:lstStyle>
            <a:lvl1pPr marL="0" marR="0" lvl="0" indent="0" algn="ctr" rtl="0">
              <a:spcBef>
                <a:spcPts val="0"/>
              </a:spcBef>
              <a:buNone/>
              <a:defRPr sz="1400" b="0" i="0" u="none" strike="noStrike" cap="none">
                <a:solidFill>
                  <a:srgbClr val="888888"/>
                </a:solidFill>
                <a:latin typeface="+mn-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lang="en-US"/>
          </a:p>
        </p:txBody>
      </p:sp>
      <p:sp>
        <p:nvSpPr>
          <p:cNvPr id="22" name="Shape 22"/>
          <p:cNvSpPr txBox="1">
            <a:spLocks noGrp="1"/>
          </p:cNvSpPr>
          <p:nvPr>
            <p:ph type="sldNum" idx="12"/>
          </p:nvPr>
        </p:nvSpPr>
        <p:spPr>
          <a:xfrm>
            <a:off x="9356407" y="7322609"/>
            <a:ext cx="701993" cy="413808"/>
          </a:xfrm>
          <a:prstGeom prst="rect">
            <a:avLst/>
          </a:prstGeom>
          <a:noFill/>
          <a:ln>
            <a:noFill/>
          </a:ln>
        </p:spPr>
        <p:txBody>
          <a:bodyPr lIns="91425" tIns="45700" rIns="91425" bIns="45700" anchor="ctr" anchorCtr="0">
            <a:noAutofit/>
          </a:bodyPr>
          <a:lstStyle>
            <a:lvl1pPr algn="ctr">
              <a:defRPr sz="1800">
                <a:solidFill>
                  <a:schemeClr val="bg1"/>
                </a:solidFill>
                <a:latin typeface="+mn-lt"/>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6277" y="1937704"/>
            <a:ext cx="8675369" cy="323310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86277" y="5201391"/>
            <a:ext cx="8675369" cy="1700212"/>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mn-lt"/>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28" name="Shape 28"/>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49" name="Shape 49"/>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53" name="Shape 53"/>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92824" y="518161"/>
            <a:ext cx="3244096" cy="1813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4276130" y="1119081"/>
            <a:ext cx="5092064" cy="5523441"/>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92824" y="2331720"/>
            <a:ext cx="3244096" cy="43198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60" name="Shape 60"/>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92824" y="518161"/>
            <a:ext cx="3244096" cy="1813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4276130" y="1119081"/>
            <a:ext cx="5092064" cy="5523441"/>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92824" y="2331720"/>
            <a:ext cx="3244096" cy="43198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67" name="Shape 67"/>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2563442" y="197117"/>
            <a:ext cx="4931516" cy="867536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73" name="Shape 73"/>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989089" y="2622762"/>
            <a:ext cx="6586750" cy="216884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588539" y="516786"/>
            <a:ext cx="6586750" cy="6380797"/>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79" name="Shape 79"/>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91516" y="2069042"/>
            <a:ext cx="8675369" cy="493151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10" name="Shape 10"/>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timing>
    <p:tnLst>
      <p:par>
        <p:cTn id="1" dur="indefinite" restart="never" nodeType="tmRoot"/>
      </p:par>
    </p:tnLst>
  </p:timing>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17565"/>
            <a:ext cx="10203981" cy="7787548"/>
          </a:xfrm>
          <a:prstGeom prst="rect">
            <a:avLst/>
          </a:prstGeom>
          <a:noFill/>
          <a:ln>
            <a:noFill/>
          </a:ln>
        </p:spPr>
      </p:pic>
      <p:sp>
        <p:nvSpPr>
          <p:cNvPr id="85" name="Shape 85"/>
          <p:cNvSpPr/>
          <p:nvPr/>
        </p:nvSpPr>
        <p:spPr>
          <a:xfrm>
            <a:off x="381246" y="2538168"/>
            <a:ext cx="9271574" cy="1338041"/>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600" b="1" i="0" u="none" strike="noStrike" cap="none" dirty="0">
                <a:solidFill>
                  <a:schemeClr val="lt1"/>
                </a:solidFill>
                <a:sym typeface="Arial"/>
              </a:rPr>
              <a:t>BÀI </a:t>
            </a:r>
            <a:r>
              <a:rPr lang="en-US" sz="3600" b="1" dirty="0" smtClean="0">
                <a:solidFill>
                  <a:schemeClr val="lt1"/>
                </a:solidFill>
              </a:rPr>
              <a:t>11</a:t>
            </a:r>
            <a:r>
              <a:rPr lang="en-US" sz="3600" b="1" i="0" u="none" strike="noStrike" cap="none" dirty="0" smtClean="0">
                <a:solidFill>
                  <a:schemeClr val="lt1"/>
                </a:solidFill>
                <a:sym typeface="Arial"/>
              </a:rPr>
              <a:t>:</a:t>
            </a:r>
          </a:p>
          <a:p>
            <a:pPr marL="0" marR="0" lvl="0" indent="0" algn="ctr" rtl="0">
              <a:spcBef>
                <a:spcPts val="0"/>
              </a:spcBef>
              <a:buSzPct val="25000"/>
              <a:buNone/>
            </a:pPr>
            <a:r>
              <a:rPr lang="en-US" sz="3200" b="1" i="0" u="none" strike="noStrike" cap="none" dirty="0" smtClean="0">
                <a:solidFill>
                  <a:schemeClr val="lt1"/>
                </a:solidFill>
                <a:sym typeface="Arial"/>
              </a:rPr>
              <a:t>CÁC KIỂU DỮ LIỆU NÂNG CAO – SẮP XẾP</a:t>
            </a:r>
            <a:endParaRPr lang="en-US" sz="3200" b="1" i="0" u="none" strike="noStrike" cap="none" dirty="0">
              <a:solidFill>
                <a:schemeClr val="lt1"/>
              </a:solidFil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TRUYỀN THAM SỐ KIỂU CẤU TRÚC</a:t>
            </a:r>
            <a:endParaRPr lang="en-US" dirty="0"/>
          </a:p>
        </p:txBody>
      </p:sp>
      <p:sp>
        <p:nvSpPr>
          <p:cNvPr id="3" name="Text Placeholder 2"/>
          <p:cNvSpPr>
            <a:spLocks noGrp="1"/>
          </p:cNvSpPr>
          <p:nvPr>
            <p:ph type="body" idx="1"/>
          </p:nvPr>
        </p:nvSpPr>
        <p:spPr>
          <a:xfrm>
            <a:off x="263047" y="1007534"/>
            <a:ext cx="9543893" cy="5993025"/>
          </a:xfrm>
        </p:spPr>
        <p:txBody>
          <a:bodyPr/>
          <a:lstStyle/>
          <a:p>
            <a:pPr>
              <a:lnSpc>
                <a:spcPct val="150000"/>
              </a:lnSpc>
              <a:buFont typeface="Wingdings" panose="05000000000000000000" pitchFamily="2" charset="2"/>
              <a:buChar char="ü"/>
            </a:pPr>
            <a:r>
              <a:rPr lang="en-US" sz="3200" dirty="0"/>
              <a:t>Tham </a:t>
            </a:r>
            <a:r>
              <a:rPr lang="en-US" sz="3200" dirty="0" err="1"/>
              <a:t>số</a:t>
            </a:r>
            <a:r>
              <a:rPr lang="en-US" sz="3200" dirty="0"/>
              <a:t> </a:t>
            </a:r>
            <a:r>
              <a:rPr lang="en-US" sz="3200" dirty="0" err="1"/>
              <a:t>của</a:t>
            </a:r>
            <a:r>
              <a:rPr lang="en-US" sz="3200" dirty="0"/>
              <a:t> </a:t>
            </a:r>
            <a:r>
              <a:rPr lang="en-US" sz="3200" dirty="0" err="1"/>
              <a:t>hàm</a:t>
            </a:r>
            <a:r>
              <a:rPr lang="en-US" sz="3200" dirty="0"/>
              <a:t> </a:t>
            </a:r>
            <a:r>
              <a:rPr lang="en-US" sz="3200" dirty="0" err="1"/>
              <a:t>có</a:t>
            </a:r>
            <a:r>
              <a:rPr lang="en-US" sz="3200" dirty="0"/>
              <a:t> </a:t>
            </a:r>
            <a:r>
              <a:rPr lang="en-US" sz="3200" dirty="0" err="1"/>
              <a:t>thể</a:t>
            </a:r>
            <a:r>
              <a:rPr lang="en-US" sz="3200" dirty="0"/>
              <a:t> </a:t>
            </a:r>
            <a:r>
              <a:rPr lang="en-US" sz="3200" dirty="0" err="1"/>
              <a:t>là</a:t>
            </a:r>
            <a:r>
              <a:rPr lang="en-US" sz="3200" dirty="0"/>
              <a:t> </a:t>
            </a:r>
            <a:r>
              <a:rPr lang="en-US" sz="3200" dirty="0" err="1"/>
              <a:t>một</a:t>
            </a:r>
            <a:r>
              <a:rPr lang="en-US" sz="3200" dirty="0"/>
              <a:t> </a:t>
            </a:r>
            <a:r>
              <a:rPr lang="en-US" sz="3200" dirty="0" err="1"/>
              <a:t>cấu</a:t>
            </a:r>
            <a:r>
              <a:rPr lang="en-US" sz="3200" dirty="0"/>
              <a:t> </a:t>
            </a:r>
            <a:r>
              <a:rPr lang="en-US" sz="3200" dirty="0" err="1" smtClean="0"/>
              <a:t>trúc</a:t>
            </a:r>
            <a:r>
              <a:rPr lang="en-US" sz="3200" dirty="0" smtClean="0"/>
              <a:t>.</a:t>
            </a:r>
          </a:p>
          <a:p>
            <a:pPr>
              <a:lnSpc>
                <a:spcPct val="150000"/>
              </a:lnSpc>
              <a:buFont typeface="Wingdings" panose="05000000000000000000" pitchFamily="2" charset="2"/>
              <a:buChar char="ü"/>
            </a:pPr>
            <a:r>
              <a:rPr lang="vi-VN" sz="3200" dirty="0"/>
              <a:t>Là một phương tiện hữu dụng khi muốn truyền một nhóm các thành phần dữ liệu có quan hệ logic với nhau thông qua một biến thay vì phải truyền từng thành phần </a:t>
            </a:r>
            <a:r>
              <a:rPr lang="vi-VN" sz="3200" dirty="0" smtClean="0"/>
              <a:t>một</a:t>
            </a:r>
            <a:endParaRPr lang="en-US" sz="3200" dirty="0" smtClean="0"/>
          </a:p>
          <a:p>
            <a:pPr>
              <a:lnSpc>
                <a:spcPct val="150000"/>
              </a:lnSpc>
              <a:buFont typeface="Wingdings" panose="05000000000000000000" pitchFamily="2" charset="2"/>
              <a:buChar char="ü"/>
            </a:pPr>
            <a:r>
              <a:rPr lang="en-US" sz="3200" dirty="0" err="1"/>
              <a:t>Kiểu</a:t>
            </a:r>
            <a:r>
              <a:rPr lang="en-US" sz="3200" dirty="0"/>
              <a:t> </a:t>
            </a:r>
            <a:r>
              <a:rPr lang="en-US" sz="3200" dirty="0" err="1"/>
              <a:t>của</a:t>
            </a:r>
            <a:r>
              <a:rPr lang="en-US" sz="3200" dirty="0"/>
              <a:t> </a:t>
            </a:r>
            <a:r>
              <a:rPr lang="en-US" sz="3200" dirty="0" err="1"/>
              <a:t>tham</a:t>
            </a:r>
            <a:r>
              <a:rPr lang="en-US" sz="3200" dirty="0"/>
              <a:t> </a:t>
            </a:r>
            <a:r>
              <a:rPr lang="en-US" sz="3200" dirty="0" err="1"/>
              <a:t>số</a:t>
            </a:r>
            <a:r>
              <a:rPr lang="en-US" sz="3200" dirty="0"/>
              <a:t> </a:t>
            </a:r>
            <a:r>
              <a:rPr lang="en-US" sz="3200" dirty="0" err="1"/>
              <a:t>thực</a:t>
            </a:r>
            <a:r>
              <a:rPr lang="en-US" sz="3200" dirty="0"/>
              <a:t> </a:t>
            </a:r>
            <a:r>
              <a:rPr lang="en-US" sz="3200" dirty="0" err="1"/>
              <a:t>phải</a:t>
            </a:r>
            <a:r>
              <a:rPr lang="en-US" sz="3200" dirty="0"/>
              <a:t> </a:t>
            </a:r>
            <a:r>
              <a:rPr lang="en-US" sz="3200" dirty="0" err="1"/>
              <a:t>trùng</a:t>
            </a:r>
            <a:r>
              <a:rPr lang="en-US" sz="3200" dirty="0"/>
              <a:t> </a:t>
            </a:r>
            <a:r>
              <a:rPr lang="en-US" sz="3200" dirty="0" err="1"/>
              <a:t>với</a:t>
            </a:r>
            <a:r>
              <a:rPr lang="en-US" sz="3200" dirty="0"/>
              <a:t> </a:t>
            </a:r>
            <a:r>
              <a:rPr lang="en-US" sz="3200" dirty="0" err="1"/>
              <a:t>kiểu</a:t>
            </a:r>
            <a:r>
              <a:rPr lang="en-US" sz="3200" dirty="0"/>
              <a:t> </a:t>
            </a:r>
            <a:r>
              <a:rPr lang="en-US" sz="3200" dirty="0" err="1"/>
              <a:t>của</a:t>
            </a:r>
            <a:r>
              <a:rPr lang="en-US" sz="3200" dirty="0"/>
              <a:t> </a:t>
            </a:r>
            <a:r>
              <a:rPr lang="en-US" sz="3200" dirty="0" err="1"/>
              <a:t>tham</a:t>
            </a:r>
            <a:r>
              <a:rPr lang="en-US" sz="3200" dirty="0"/>
              <a:t> </a:t>
            </a:r>
            <a:r>
              <a:rPr lang="en-US" sz="3200" dirty="0" err="1"/>
              <a:t>số</a:t>
            </a:r>
            <a:r>
              <a:rPr lang="en-US" sz="3200" dirty="0"/>
              <a:t> </a:t>
            </a:r>
            <a:r>
              <a:rPr lang="en-US" sz="3200" dirty="0" err="1"/>
              <a:t>hình</a:t>
            </a:r>
            <a:r>
              <a:rPr lang="en-US" sz="3200" dirty="0"/>
              <a:t> </a:t>
            </a:r>
            <a:r>
              <a:rPr lang="en-US" sz="3200" dirty="0" err="1"/>
              <a:t>thức</a:t>
            </a:r>
            <a:r>
              <a:rPr lang="en-US" sz="3200" dirty="0"/>
              <a:t>.</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10</a:t>
            </a:fld>
            <a:endParaRPr lang="en-US">
              <a:ea typeface="Calibri"/>
              <a:cs typeface="Calibri"/>
              <a:sym typeface="Calibri"/>
            </a:endParaRPr>
          </a:p>
        </p:txBody>
      </p:sp>
    </p:spTree>
    <p:extLst>
      <p:ext uri="{BB962C8B-B14F-4D97-AF65-F5344CB8AC3E}">
        <p14:creationId xmlns:p14="http://schemas.microsoft.com/office/powerpoint/2010/main" val="1745600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MẢNG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sz="2800" dirty="0"/>
              <a:t>Một áp dụng thường gặp là mảng cấu trúc </a:t>
            </a:r>
            <a:endParaRPr lang="en-US" sz="2800" dirty="0" smtClean="0"/>
          </a:p>
          <a:p>
            <a:pPr>
              <a:lnSpc>
                <a:spcPct val="150000"/>
              </a:lnSpc>
              <a:buFont typeface="Wingdings" panose="05000000000000000000" pitchFamily="2" charset="2"/>
              <a:buChar char="ü"/>
            </a:pPr>
            <a:r>
              <a:rPr lang="vi-VN" sz="2800" dirty="0"/>
              <a:t>Một kiểu cấu trúc phải được định nghĩa trước, sau đó một biến mảng có kiểu đó mới được khai </a:t>
            </a:r>
            <a:r>
              <a:rPr lang="vi-VN" sz="2800" dirty="0" smtClean="0"/>
              <a:t>báo</a:t>
            </a:r>
            <a:endParaRPr lang="en-US" sz="2800" dirty="0" smtClean="0"/>
          </a:p>
          <a:p>
            <a:pPr>
              <a:lnSpc>
                <a:spcPct val="150000"/>
              </a:lnSpc>
              <a:buFont typeface="Wingdings" panose="05000000000000000000" pitchFamily="2" charset="2"/>
              <a:buChar char="ü"/>
            </a:pPr>
            <a:r>
              <a:rPr lang="en-US" sz="2800" dirty="0" err="1"/>
              <a:t>Ví</a:t>
            </a:r>
            <a:r>
              <a:rPr lang="en-US" sz="2800" dirty="0"/>
              <a:t> </a:t>
            </a:r>
            <a:r>
              <a:rPr lang="en-US" sz="2800" dirty="0" err="1"/>
              <a:t>dụ</a:t>
            </a:r>
            <a:r>
              <a:rPr lang="en-US" sz="2800" dirty="0"/>
              <a:t>:</a:t>
            </a:r>
            <a:r>
              <a:rPr lang="en-US" sz="2800" b="1" dirty="0">
                <a:solidFill>
                  <a:srgbClr val="7030A0"/>
                </a:solidFill>
              </a:rPr>
              <a:t> </a:t>
            </a:r>
            <a:r>
              <a:rPr lang="en-US" sz="2800" b="1" dirty="0" err="1">
                <a:solidFill>
                  <a:srgbClr val="7030A0"/>
                </a:solidFill>
              </a:rPr>
              <a:t>struct</a:t>
            </a:r>
            <a:r>
              <a:rPr lang="en-US" sz="2800" b="1" dirty="0">
                <a:solidFill>
                  <a:srgbClr val="7030A0"/>
                </a:solidFill>
              </a:rPr>
              <a:t> cat books[50</a:t>
            </a:r>
            <a:r>
              <a:rPr lang="en-US" sz="2800" b="1" dirty="0" smtClean="0">
                <a:solidFill>
                  <a:srgbClr val="7030A0"/>
                </a:solidFill>
              </a:rPr>
              <a:t>];</a:t>
            </a:r>
          </a:p>
          <a:p>
            <a:pPr>
              <a:lnSpc>
                <a:spcPct val="150000"/>
              </a:lnSpc>
              <a:buFont typeface="Wingdings" panose="05000000000000000000" pitchFamily="2" charset="2"/>
              <a:buChar char="ü"/>
            </a:pPr>
            <a:r>
              <a:rPr lang="vi-VN" sz="2800" dirty="0"/>
              <a:t>Để truy cập vào thành phần author của phần tử thứ tư của mảng </a:t>
            </a:r>
            <a:r>
              <a:rPr lang="vi-VN" sz="2800" b="1" dirty="0"/>
              <a:t>books</a:t>
            </a:r>
            <a:r>
              <a:rPr lang="vi-VN" sz="2800" b="1" dirty="0" smtClean="0"/>
              <a:t>:</a:t>
            </a:r>
            <a:endParaRPr lang="en-US" sz="2800" b="1" dirty="0" smtClean="0"/>
          </a:p>
          <a:p>
            <a:pPr>
              <a:lnSpc>
                <a:spcPct val="150000"/>
              </a:lnSpc>
              <a:buFont typeface="Wingdings" panose="05000000000000000000" pitchFamily="2" charset="2"/>
              <a:buChar char="ü"/>
            </a:pPr>
            <a:r>
              <a:rPr lang="en-US" sz="2800" b="1" dirty="0" smtClean="0">
                <a:solidFill>
                  <a:srgbClr val="7030A0"/>
                </a:solidFill>
              </a:rPr>
              <a:t>		books[4</a:t>
            </a:r>
            <a:r>
              <a:rPr lang="en-US" sz="2800" b="1" dirty="0">
                <a:solidFill>
                  <a:srgbClr val="7030A0"/>
                </a:solidFill>
              </a:rPr>
              <a:t>].author</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11</a:t>
            </a:fld>
            <a:endParaRPr lang="en-US">
              <a:ea typeface="Calibri"/>
              <a:cs typeface="Calibri"/>
              <a:sym typeface="Calibri"/>
            </a:endParaRPr>
          </a:p>
        </p:txBody>
      </p:sp>
    </p:spTree>
    <p:extLst>
      <p:ext uri="{BB962C8B-B14F-4D97-AF65-F5344CB8AC3E}">
        <p14:creationId xmlns:p14="http://schemas.microsoft.com/office/powerpoint/2010/main" val="39206511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KHỞI TẠO MẢNG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Mảng cấu trúc được khởi tạo bằng cách liệt kê danh sách các giá trị phần tử của nó trong một cặp dấu </a:t>
            </a:r>
            <a:r>
              <a:rPr lang="vi-VN" dirty="0" smtClean="0"/>
              <a:t>móc</a:t>
            </a:r>
            <a:endParaRPr lang="en-US" dirty="0" smtClean="0"/>
          </a:p>
          <a:p>
            <a:pPr>
              <a:lnSpc>
                <a:spcPct val="150000"/>
              </a:lnSpc>
              <a:buFont typeface="Wingdings" panose="05000000000000000000" pitchFamily="2" charset="2"/>
              <a:buChar char="ü"/>
            </a:pPr>
            <a:r>
              <a:rPr lang="en-US" dirty="0" err="1" smtClean="0"/>
              <a:t>Ví</a:t>
            </a:r>
            <a:r>
              <a:rPr lang="en-US" dirty="0" smtClean="0"/>
              <a:t> </a:t>
            </a:r>
            <a:r>
              <a:rPr lang="en-US" dirty="0" err="1" smtClean="0"/>
              <a:t>dụ</a:t>
            </a:r>
            <a:r>
              <a:rPr lang="en-US" dirty="0" smtClean="0"/>
              <a:t>:</a:t>
            </a:r>
          </a:p>
          <a:p>
            <a:pPr marL="177800" indent="0">
              <a:lnSpc>
                <a:spcPct val="150000"/>
              </a:lnSpc>
              <a:buNone/>
            </a:pP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12</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106" y="3678824"/>
            <a:ext cx="8856778" cy="21226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66980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 TRỎ ĐẾN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sz="3200" dirty="0"/>
              <a:t>Con trỏ cấu trúc được khai báo bằng cách đặt dấu * trước tên của biến cấu trúc</a:t>
            </a:r>
            <a:r>
              <a:rPr lang="vi-VN" sz="3200" dirty="0" smtClean="0"/>
              <a:t>.</a:t>
            </a:r>
            <a:endParaRPr lang="en-US" sz="3200" dirty="0" smtClean="0"/>
          </a:p>
          <a:p>
            <a:pPr>
              <a:lnSpc>
                <a:spcPct val="150000"/>
              </a:lnSpc>
              <a:buFont typeface="Wingdings" panose="05000000000000000000" pitchFamily="2" charset="2"/>
              <a:buChar char="ü"/>
            </a:pPr>
            <a:r>
              <a:rPr lang="vi-VN" sz="3200" dirty="0"/>
              <a:t>Toán tử -&gt; được dùng để truy cập vào các phần tử của một cấu trúc sử dụng một con </a:t>
            </a:r>
            <a:r>
              <a:rPr lang="vi-VN" sz="3200" dirty="0" smtClean="0"/>
              <a:t>trỏ</a:t>
            </a:r>
            <a:endParaRPr lang="en-US" sz="3200" dirty="0" smtClean="0"/>
          </a:p>
          <a:p>
            <a:pPr>
              <a:lnSpc>
                <a:spcPct val="150000"/>
              </a:lnSpc>
              <a:buFont typeface="Wingdings" panose="05000000000000000000" pitchFamily="2" charset="2"/>
              <a:buChar char="ü"/>
            </a:pPr>
            <a:r>
              <a:rPr lang="vi-VN" sz="3200" dirty="0" smtClean="0"/>
              <a:t>Con </a:t>
            </a:r>
            <a:r>
              <a:rPr lang="vi-VN" sz="3200" dirty="0"/>
              <a:t>trỏ cấu trúc được truyền vào hàm, cho phép hàm thay đổi trực tiếp các phần tử của cấu </a:t>
            </a:r>
            <a:r>
              <a:rPr lang="vi-VN" sz="3200" dirty="0" smtClean="0"/>
              <a:t>trúc</a:t>
            </a:r>
            <a:r>
              <a:rPr lang="en-US" sz="3200" dirty="0" smtClean="0"/>
              <a:t>.</a:t>
            </a:r>
            <a:endParaRPr lang="en-US" sz="3200"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13</a:t>
            </a:fld>
            <a:endParaRPr lang="en-US">
              <a:ea typeface="Calibri"/>
              <a:cs typeface="Calibri"/>
              <a:sym typeface="Calibri"/>
            </a:endParaRPr>
          </a:p>
        </p:txBody>
      </p:sp>
    </p:spTree>
    <p:extLst>
      <p:ext uri="{BB962C8B-B14F-4D97-AF65-F5344CB8AC3E}">
        <p14:creationId xmlns:p14="http://schemas.microsoft.com/office/powerpoint/2010/main" val="2279165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 TRỎ ĐẾN CẤU TRÚC</a:t>
            </a:r>
            <a:endParaRPr lang="en-US" dirty="0"/>
          </a:p>
        </p:txBody>
      </p:sp>
      <p:sp>
        <p:nvSpPr>
          <p:cNvPr id="3" name="Text Placeholder 2"/>
          <p:cNvSpPr>
            <a:spLocks noGrp="1"/>
          </p:cNvSpPr>
          <p:nvPr>
            <p:ph type="body" idx="1"/>
          </p:nvPr>
        </p:nvSpPr>
        <p:spPr/>
        <p:txBody>
          <a:bodyPr/>
          <a:lstStyle/>
          <a:p>
            <a:endParaRPr lang="en-US" sz="3200"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14</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07533"/>
            <a:ext cx="5993130" cy="6002725"/>
          </a:xfrm>
          <a:prstGeom prst="rect">
            <a:avLst/>
          </a:prstGeom>
        </p:spPr>
      </p:pic>
    </p:spTree>
    <p:extLst>
      <p:ext uri="{BB962C8B-B14F-4D97-AF65-F5344CB8AC3E}">
        <p14:creationId xmlns:p14="http://schemas.microsoft.com/office/powerpoint/2010/main" val="1727592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 TRỎ ĐẾN CẤU TRÚC</a:t>
            </a:r>
            <a:endParaRPr lang="en-US" dirty="0"/>
          </a:p>
        </p:txBody>
      </p:sp>
      <p:sp>
        <p:nvSpPr>
          <p:cNvPr id="3" name="Text Placeholder 2"/>
          <p:cNvSpPr>
            <a:spLocks noGrp="1"/>
          </p:cNvSpPr>
          <p:nvPr>
            <p:ph type="body" idx="1"/>
          </p:nvPr>
        </p:nvSpPr>
        <p:spPr/>
        <p:txBody>
          <a:bodyPr/>
          <a:lstStyle/>
          <a:p>
            <a:endParaRPr lang="en-US" sz="3200"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15</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1" y="1007533"/>
            <a:ext cx="9390817" cy="5710679"/>
          </a:xfrm>
          <a:prstGeom prst="rect">
            <a:avLst/>
          </a:prstGeom>
        </p:spPr>
      </p:pic>
    </p:spTree>
    <p:extLst>
      <p:ext uri="{BB962C8B-B14F-4D97-AF65-F5344CB8AC3E}">
        <p14:creationId xmlns:p14="http://schemas.microsoft.com/office/powerpoint/2010/main" val="42293459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TỪ KHÓA </a:t>
            </a:r>
            <a:r>
              <a:rPr lang="en-US" dirty="0" err="1"/>
              <a:t>typedef</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sz="3200" dirty="0"/>
              <a:t>Một kiểu dữ liệu có thể được định nghĩa bằng cách sử dụng từ khóa </a:t>
            </a:r>
            <a:r>
              <a:rPr lang="vi-VN" sz="3200" dirty="0" smtClean="0">
                <a:solidFill>
                  <a:srgbClr val="7030A0"/>
                </a:solidFill>
              </a:rPr>
              <a:t>typedef</a:t>
            </a:r>
            <a:endParaRPr lang="en-US" sz="3200" dirty="0" smtClean="0">
              <a:solidFill>
                <a:srgbClr val="7030A0"/>
              </a:solidFill>
            </a:endParaRPr>
          </a:p>
          <a:p>
            <a:pPr>
              <a:lnSpc>
                <a:spcPct val="150000"/>
              </a:lnSpc>
              <a:buFont typeface="Wingdings" panose="05000000000000000000" pitchFamily="2" charset="2"/>
              <a:buChar char="ü"/>
            </a:pPr>
            <a:r>
              <a:rPr lang="en-US" sz="3200" dirty="0" err="1"/>
              <a:t>Nó</a:t>
            </a:r>
            <a:r>
              <a:rPr lang="en-US" sz="3200" dirty="0"/>
              <a:t> </a:t>
            </a:r>
            <a:r>
              <a:rPr lang="en-US" sz="3200" dirty="0" err="1"/>
              <a:t>không</a:t>
            </a:r>
            <a:r>
              <a:rPr lang="en-US" sz="3200" dirty="0"/>
              <a:t> </a:t>
            </a:r>
            <a:r>
              <a:rPr lang="en-US" sz="3200" dirty="0" err="1"/>
              <a:t>tạo</a:t>
            </a:r>
            <a:r>
              <a:rPr lang="en-US" sz="3200" dirty="0"/>
              <a:t> </a:t>
            </a:r>
            <a:r>
              <a:rPr lang="en-US" sz="3200" dirty="0" err="1"/>
              <a:t>ra</a:t>
            </a:r>
            <a:r>
              <a:rPr lang="en-US" sz="3200" dirty="0"/>
              <a:t> </a:t>
            </a:r>
            <a:r>
              <a:rPr lang="en-US" sz="3200" dirty="0" err="1"/>
              <a:t>một</a:t>
            </a:r>
            <a:r>
              <a:rPr lang="en-US" sz="3200" dirty="0"/>
              <a:t> </a:t>
            </a:r>
            <a:r>
              <a:rPr lang="en-US" sz="3200" dirty="0" err="1"/>
              <a:t>kiểu</a:t>
            </a:r>
            <a:r>
              <a:rPr lang="en-US" sz="3200" dirty="0"/>
              <a:t> </a:t>
            </a:r>
            <a:r>
              <a:rPr lang="en-US" sz="3200" dirty="0" err="1"/>
              <a:t>dữ</a:t>
            </a:r>
            <a:r>
              <a:rPr lang="en-US" sz="3200" dirty="0"/>
              <a:t> </a:t>
            </a:r>
            <a:r>
              <a:rPr lang="en-US" sz="3200" dirty="0" err="1"/>
              <a:t>liệu</a:t>
            </a:r>
            <a:r>
              <a:rPr lang="en-US" sz="3200" dirty="0"/>
              <a:t> </a:t>
            </a:r>
            <a:r>
              <a:rPr lang="en-US" sz="3200" dirty="0" err="1"/>
              <a:t>mới</a:t>
            </a:r>
            <a:r>
              <a:rPr lang="en-US" sz="3200" dirty="0"/>
              <a:t>, </a:t>
            </a:r>
            <a:r>
              <a:rPr lang="en-US" sz="3200" dirty="0" err="1"/>
              <a:t>mà</a:t>
            </a:r>
            <a:r>
              <a:rPr lang="en-US" sz="3200" dirty="0"/>
              <a:t> </a:t>
            </a:r>
            <a:r>
              <a:rPr lang="en-US" sz="3200" dirty="0" err="1"/>
              <a:t>định</a:t>
            </a:r>
            <a:r>
              <a:rPr lang="en-US" sz="3200" dirty="0"/>
              <a:t> </a:t>
            </a:r>
            <a:r>
              <a:rPr lang="en-US" sz="3200" dirty="0" err="1"/>
              <a:t>nghĩa</a:t>
            </a:r>
            <a:r>
              <a:rPr lang="en-US" sz="3200" dirty="0"/>
              <a:t> </a:t>
            </a:r>
            <a:r>
              <a:rPr lang="en-US" sz="3200" dirty="0" err="1"/>
              <a:t>một</a:t>
            </a:r>
            <a:r>
              <a:rPr lang="en-US" sz="3200" dirty="0"/>
              <a:t> </a:t>
            </a:r>
            <a:r>
              <a:rPr lang="en-US" sz="3200" dirty="0" err="1"/>
              <a:t>tên</a:t>
            </a:r>
            <a:r>
              <a:rPr lang="en-US" sz="3200" dirty="0"/>
              <a:t> </a:t>
            </a:r>
            <a:r>
              <a:rPr lang="en-US" sz="3200" dirty="0" err="1"/>
              <a:t>mới</a:t>
            </a:r>
            <a:r>
              <a:rPr lang="en-US" sz="3200" dirty="0"/>
              <a:t> </a:t>
            </a:r>
            <a:r>
              <a:rPr lang="en-US" sz="3200" dirty="0" err="1"/>
              <a:t>cho</a:t>
            </a:r>
            <a:r>
              <a:rPr lang="en-US" sz="3200" dirty="0"/>
              <a:t> </a:t>
            </a:r>
            <a:r>
              <a:rPr lang="en-US" sz="3200" dirty="0" err="1"/>
              <a:t>một</a:t>
            </a:r>
            <a:r>
              <a:rPr lang="en-US" sz="3200" dirty="0"/>
              <a:t> </a:t>
            </a:r>
            <a:r>
              <a:rPr lang="en-US" sz="3200" dirty="0" err="1"/>
              <a:t>kiểu</a:t>
            </a:r>
            <a:r>
              <a:rPr lang="en-US" sz="3200" dirty="0"/>
              <a:t> </a:t>
            </a:r>
            <a:r>
              <a:rPr lang="en-US" sz="3200" dirty="0" err="1"/>
              <a:t>đã</a:t>
            </a:r>
            <a:r>
              <a:rPr lang="en-US" sz="3200" dirty="0"/>
              <a:t> </a:t>
            </a:r>
            <a:r>
              <a:rPr lang="en-US" sz="3200" dirty="0" err="1"/>
              <a:t>có</a:t>
            </a:r>
            <a:r>
              <a:rPr lang="en-US" sz="3200" dirty="0" smtClean="0"/>
              <a:t>.</a:t>
            </a:r>
          </a:p>
          <a:p>
            <a:pPr>
              <a:lnSpc>
                <a:spcPct val="150000"/>
              </a:lnSpc>
              <a:buFont typeface="Wingdings" panose="05000000000000000000" pitchFamily="2" charset="2"/>
              <a:buChar char="ü"/>
            </a:pPr>
            <a:r>
              <a:rPr lang="en-US" sz="3200" dirty="0" err="1"/>
              <a:t>Cú</a:t>
            </a:r>
            <a:r>
              <a:rPr lang="en-US" sz="3200" dirty="0"/>
              <a:t> </a:t>
            </a:r>
            <a:r>
              <a:rPr lang="en-US" sz="3200" dirty="0" err="1"/>
              <a:t>pháp</a:t>
            </a:r>
            <a:r>
              <a:rPr lang="en-US" sz="3200" dirty="0"/>
              <a:t>: </a:t>
            </a:r>
            <a:r>
              <a:rPr lang="en-US" sz="3200" b="1" dirty="0" err="1">
                <a:solidFill>
                  <a:srgbClr val="7030A0"/>
                </a:solidFill>
              </a:rPr>
              <a:t>typedef</a:t>
            </a:r>
            <a:r>
              <a:rPr lang="en-US" sz="3200" b="1" dirty="0">
                <a:solidFill>
                  <a:srgbClr val="7030A0"/>
                </a:solidFill>
              </a:rPr>
              <a:t> type name; </a:t>
            </a:r>
            <a:endParaRPr lang="en-US" sz="3200" b="1" dirty="0" smtClean="0">
              <a:solidFill>
                <a:srgbClr val="7030A0"/>
              </a:solidFill>
            </a:endParaRPr>
          </a:p>
          <a:p>
            <a:pPr>
              <a:lnSpc>
                <a:spcPct val="150000"/>
              </a:lnSpc>
              <a:buFont typeface="Wingdings" panose="05000000000000000000" pitchFamily="2" charset="2"/>
              <a:buChar char="ü"/>
            </a:pPr>
            <a:r>
              <a:rPr lang="en-US" sz="3200" dirty="0" err="1"/>
              <a:t>Ví</a:t>
            </a:r>
            <a:r>
              <a:rPr lang="en-US" sz="3200" dirty="0"/>
              <a:t> </a:t>
            </a:r>
            <a:r>
              <a:rPr lang="en-US" sz="3200" dirty="0" err="1"/>
              <a:t>dụ</a:t>
            </a:r>
            <a:r>
              <a:rPr lang="en-US" sz="3200" dirty="0"/>
              <a:t>: </a:t>
            </a:r>
            <a:r>
              <a:rPr lang="en-US" sz="3200" b="1" dirty="0" err="1">
                <a:solidFill>
                  <a:srgbClr val="7030A0"/>
                </a:solidFill>
              </a:rPr>
              <a:t>typedef</a:t>
            </a:r>
            <a:r>
              <a:rPr lang="en-US" sz="3200" b="1" dirty="0">
                <a:solidFill>
                  <a:srgbClr val="7030A0"/>
                </a:solidFill>
              </a:rPr>
              <a:t> float </a:t>
            </a:r>
            <a:r>
              <a:rPr lang="en-US" sz="3200" b="1" dirty="0" err="1">
                <a:solidFill>
                  <a:srgbClr val="7030A0"/>
                </a:solidFill>
              </a:rPr>
              <a:t>deci</a:t>
            </a:r>
            <a:r>
              <a:rPr lang="en-US" sz="3200" b="1" dirty="0">
                <a:solidFill>
                  <a:srgbClr val="7030A0"/>
                </a:solidFill>
              </a:rPr>
              <a:t>; </a:t>
            </a:r>
            <a:endParaRPr lang="en-US" sz="3200" b="1" dirty="0" smtClean="0">
              <a:solidFill>
                <a:srgbClr val="7030A0"/>
              </a:solidFill>
            </a:endParaRPr>
          </a:p>
          <a:p>
            <a:pPr>
              <a:lnSpc>
                <a:spcPct val="150000"/>
              </a:lnSpc>
              <a:buFont typeface="Wingdings" panose="05000000000000000000" pitchFamily="2" charset="2"/>
              <a:buChar char="ü"/>
            </a:pPr>
            <a:r>
              <a:rPr lang="en-US" sz="3200" b="1" dirty="0" err="1">
                <a:solidFill>
                  <a:srgbClr val="7030A0"/>
                </a:solidFill>
              </a:rPr>
              <a:t>typedef</a:t>
            </a:r>
            <a:r>
              <a:rPr lang="en-US" sz="3200" dirty="0"/>
              <a:t> </a:t>
            </a:r>
            <a:r>
              <a:rPr lang="en-US" sz="3200" dirty="0" err="1"/>
              <a:t>không</a:t>
            </a:r>
            <a:r>
              <a:rPr lang="en-US" sz="3200" dirty="0"/>
              <a:t> </a:t>
            </a:r>
            <a:r>
              <a:rPr lang="en-US" sz="3200" dirty="0" err="1"/>
              <a:t>thể</a:t>
            </a:r>
            <a:r>
              <a:rPr lang="en-US" sz="3200" dirty="0"/>
              <a:t> </a:t>
            </a:r>
            <a:r>
              <a:rPr lang="en-US" sz="3200" dirty="0" err="1"/>
              <a:t>sử</a:t>
            </a:r>
            <a:r>
              <a:rPr lang="en-US" sz="3200" dirty="0"/>
              <a:t> </a:t>
            </a:r>
            <a:r>
              <a:rPr lang="en-US" sz="3200" dirty="0" err="1"/>
              <a:t>dụng</a:t>
            </a:r>
            <a:r>
              <a:rPr lang="en-US" sz="3200" dirty="0"/>
              <a:t> </a:t>
            </a:r>
            <a:r>
              <a:rPr lang="en-US" sz="3200" dirty="0" err="1"/>
              <a:t>với</a:t>
            </a:r>
            <a:r>
              <a:rPr lang="en-US" sz="3200" dirty="0"/>
              <a:t> </a:t>
            </a:r>
            <a:r>
              <a:rPr lang="en-US" sz="3200" i="1" dirty="0">
                <a:solidFill>
                  <a:srgbClr val="7030A0"/>
                </a:solidFill>
              </a:rPr>
              <a:t>storage classes</a:t>
            </a:r>
            <a:endParaRPr lang="en-US" sz="3200" b="1" i="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16</a:t>
            </a:fld>
            <a:endParaRPr lang="en-US">
              <a:ea typeface="Calibri"/>
              <a:cs typeface="Calibri"/>
              <a:sym typeface="Calibri"/>
            </a:endParaRPr>
          </a:p>
        </p:txBody>
      </p:sp>
    </p:spTree>
    <p:extLst>
      <p:ext uri="{BB962C8B-B14F-4D97-AF65-F5344CB8AC3E}">
        <p14:creationId xmlns:p14="http://schemas.microsoft.com/office/powerpoint/2010/main" val="37704760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SẮP XẾP MẢNG</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sz="2000" dirty="0"/>
              <a:t>Sắp xếp liên quan đến việc thay đổi vị trí các phần tử theo thứ tự </a:t>
            </a:r>
            <a:r>
              <a:rPr lang="vi-VN" sz="2000" dirty="0" smtClean="0"/>
              <a:t>xác</a:t>
            </a:r>
            <a:r>
              <a:rPr lang="en-US" sz="2000" dirty="0" smtClean="0"/>
              <a:t> </a:t>
            </a:r>
            <a:r>
              <a:rPr lang="vi-VN" sz="2000" dirty="0" smtClean="0"/>
              <a:t>định </a:t>
            </a:r>
            <a:r>
              <a:rPr lang="vi-VN" sz="2000" dirty="0"/>
              <a:t>như tăng dần hay giảm </a:t>
            </a:r>
            <a:r>
              <a:rPr lang="vi-VN" sz="2000" dirty="0" smtClean="0"/>
              <a:t>dần</a:t>
            </a:r>
            <a:endParaRPr lang="en-US" sz="2000" dirty="0" smtClean="0"/>
          </a:p>
          <a:p>
            <a:pPr>
              <a:lnSpc>
                <a:spcPct val="150000"/>
              </a:lnSpc>
              <a:buFont typeface="Wingdings" panose="05000000000000000000" pitchFamily="2" charset="2"/>
              <a:buChar char="ü"/>
            </a:pPr>
            <a:r>
              <a:rPr lang="vi-VN" sz="2000" dirty="0"/>
              <a:t>Dữ liệu trong mảng sẽ dễ dàng tìm thấy hơn nếu mảng được sắp </a:t>
            </a:r>
            <a:r>
              <a:rPr lang="vi-VN" sz="2000" dirty="0" smtClean="0"/>
              <a:t>xếp</a:t>
            </a:r>
            <a:endParaRPr lang="en-US" sz="2000" dirty="0" smtClean="0"/>
          </a:p>
          <a:p>
            <a:pPr>
              <a:lnSpc>
                <a:spcPct val="150000"/>
              </a:lnSpc>
              <a:buFont typeface="Wingdings" panose="05000000000000000000" pitchFamily="2" charset="2"/>
              <a:buChar char="ü"/>
            </a:pPr>
            <a:r>
              <a:rPr lang="vi-VN" sz="2000" dirty="0"/>
              <a:t>Hai phương pháp sắp xếp mảng được trình bày: Bubble Sort và Insertion Sort </a:t>
            </a:r>
            <a:endParaRPr lang="en-US" sz="2000" dirty="0" smtClean="0"/>
          </a:p>
          <a:p>
            <a:pPr>
              <a:lnSpc>
                <a:spcPct val="150000"/>
              </a:lnSpc>
              <a:buFont typeface="Wingdings" panose="05000000000000000000" pitchFamily="2" charset="2"/>
              <a:buChar char="ü"/>
            </a:pPr>
            <a:r>
              <a:rPr lang="vi-VN" sz="2000" dirty="0"/>
              <a:t>Trong phương pháp Bubble sort, việc so sánh bắt đầu từ phần tử dưới cùng và phần tử có giá trị nhỏ hơn sẽ chuyển dần lên trên (nổi bọt) </a:t>
            </a:r>
            <a:endParaRPr lang="en-US" sz="2000" dirty="0" smtClean="0"/>
          </a:p>
          <a:p>
            <a:pPr>
              <a:lnSpc>
                <a:spcPct val="150000"/>
              </a:lnSpc>
              <a:buFont typeface="Wingdings" panose="05000000000000000000" pitchFamily="2" charset="2"/>
              <a:buChar char="ü"/>
            </a:pPr>
            <a:r>
              <a:rPr lang="vi-VN" sz="2000" dirty="0"/>
              <a:t>Trong phương pháp Insertion sort, mỗi phần tử trong mảng được xem xét, và đặt vào vị trí đúng của nó giữa các phần tử đã được sắp </a:t>
            </a:r>
            <a:r>
              <a:rPr lang="vi-VN" sz="2000" dirty="0" smtClean="0"/>
              <a:t>xếp</a:t>
            </a:r>
            <a:endParaRPr lang="en-US" sz="2000" dirty="0" smtClean="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17</a:t>
            </a:fld>
            <a:endParaRPr lang="en-US">
              <a:ea typeface="Calibri"/>
              <a:cs typeface="Calibri"/>
              <a:sym typeface="Calibri"/>
            </a:endParaRPr>
          </a:p>
        </p:txBody>
      </p:sp>
    </p:spTree>
    <p:extLst>
      <p:ext uri="{BB962C8B-B14F-4D97-AF65-F5344CB8AC3E}">
        <p14:creationId xmlns:p14="http://schemas.microsoft.com/office/powerpoint/2010/main" val="731663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BUBBLE SORT	1-4</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18</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044" y="1336717"/>
            <a:ext cx="5707380" cy="5991281"/>
          </a:xfrm>
          <a:prstGeom prst="rect">
            <a:avLst/>
          </a:prstGeom>
        </p:spPr>
      </p:pic>
    </p:spTree>
    <p:extLst>
      <p:ext uri="{BB962C8B-B14F-4D97-AF65-F5344CB8AC3E}">
        <p14:creationId xmlns:p14="http://schemas.microsoft.com/office/powerpoint/2010/main" val="13426113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a:t>
            </a:r>
            <a:r>
              <a:rPr lang="en-US"/>
              <a:t>	</a:t>
            </a:r>
            <a:r>
              <a:rPr lang="en-US" smtClean="0"/>
              <a:t>2-4</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19</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07533"/>
            <a:ext cx="8932443" cy="5049578"/>
          </a:xfrm>
          <a:prstGeom prst="rect">
            <a:avLst/>
          </a:prstGeom>
        </p:spPr>
      </p:pic>
    </p:spTree>
    <p:extLst>
      <p:ext uri="{BB962C8B-B14F-4D97-AF65-F5344CB8AC3E}">
        <p14:creationId xmlns:p14="http://schemas.microsoft.com/office/powerpoint/2010/main" val="25902358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MỤC TIÊU BÀI HỌC</a:t>
            </a:r>
            <a:endParaRPr lang="en-US" dirty="0"/>
          </a:p>
        </p:txBody>
      </p:sp>
      <p:sp>
        <p:nvSpPr>
          <p:cNvPr id="3" name="Text Placeholder 2"/>
          <p:cNvSpPr>
            <a:spLocks noGrp="1"/>
          </p:cNvSpPr>
          <p:nvPr>
            <p:ph type="body" idx="1"/>
          </p:nvPr>
        </p:nvSpPr>
        <p:spPr>
          <a:xfrm>
            <a:off x="419100" y="1027134"/>
            <a:ext cx="9387840" cy="6200384"/>
          </a:xfrm>
        </p:spPr>
        <p:txBody>
          <a:bodyPr/>
          <a:lstStyle/>
          <a:p>
            <a:pPr eaLnBrk="1" hangingPunct="1">
              <a:lnSpc>
                <a:spcPct val="100000"/>
              </a:lnSpc>
              <a:buFont typeface="Wingdings" panose="05000000000000000000" pitchFamily="2" charset="2"/>
              <a:buChar char="ü"/>
            </a:pPr>
            <a:r>
              <a:rPr lang="en-US" sz="2000" dirty="0"/>
              <a:t>Tìm </a:t>
            </a:r>
            <a:r>
              <a:rPr lang="en-US" sz="2000" dirty="0" err="1"/>
              <a:t>hiểu</a:t>
            </a:r>
            <a:r>
              <a:rPr lang="en-US" sz="2000" dirty="0"/>
              <a:t> </a:t>
            </a:r>
            <a:r>
              <a:rPr lang="en-US" sz="2000" dirty="0" err="1"/>
              <a:t>kiểu</a:t>
            </a:r>
            <a:r>
              <a:rPr lang="en-US" sz="2000" dirty="0"/>
              <a:t> </a:t>
            </a:r>
            <a:r>
              <a:rPr lang="en-US" sz="2000" dirty="0" err="1"/>
              <a:t>dữ</a:t>
            </a:r>
            <a:r>
              <a:rPr lang="en-US" sz="2000" dirty="0"/>
              <a:t> </a:t>
            </a:r>
            <a:r>
              <a:rPr lang="en-US" sz="2000" dirty="0" err="1"/>
              <a:t>liệu</a:t>
            </a:r>
            <a:r>
              <a:rPr lang="en-US" sz="2000" dirty="0"/>
              <a:t> </a:t>
            </a:r>
            <a:r>
              <a:rPr lang="en-US" sz="2000" dirty="0" err="1"/>
              <a:t>cấu</a:t>
            </a:r>
            <a:r>
              <a:rPr lang="en-US" sz="2000" dirty="0"/>
              <a:t> </a:t>
            </a:r>
            <a:r>
              <a:rPr lang="en-US" sz="2000" dirty="0" err="1"/>
              <a:t>trúc</a:t>
            </a:r>
            <a:r>
              <a:rPr lang="en-US" sz="2000" dirty="0"/>
              <a:t> </a:t>
            </a:r>
            <a:r>
              <a:rPr lang="en-US" sz="2000" dirty="0" err="1"/>
              <a:t>và</a:t>
            </a:r>
            <a:r>
              <a:rPr lang="en-US" sz="2000" dirty="0"/>
              <a:t> </a:t>
            </a:r>
            <a:r>
              <a:rPr lang="en-US" sz="2000" dirty="0" err="1"/>
              <a:t>công</a:t>
            </a:r>
            <a:r>
              <a:rPr lang="en-US" sz="2000" dirty="0"/>
              <a:t> </a:t>
            </a:r>
            <a:r>
              <a:rPr lang="en-US" sz="2000" dirty="0" err="1"/>
              <a:t>dụng</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err="1"/>
              <a:t>Định</a:t>
            </a:r>
            <a:r>
              <a:rPr lang="en-US" sz="2000" dirty="0"/>
              <a:t> </a:t>
            </a:r>
            <a:r>
              <a:rPr lang="en-US" sz="2000" dirty="0" err="1"/>
              <a:t>nghĩa</a:t>
            </a:r>
            <a:r>
              <a:rPr lang="en-US" sz="2000" dirty="0"/>
              <a:t> </a:t>
            </a:r>
            <a:r>
              <a:rPr lang="en-US" sz="2000" dirty="0" err="1"/>
              <a:t>cấu</a:t>
            </a:r>
            <a:r>
              <a:rPr lang="en-US" sz="2000" dirty="0"/>
              <a:t> </a:t>
            </a:r>
            <a:r>
              <a:rPr lang="en-US" sz="2000" dirty="0" err="1" smtClean="0"/>
              <a:t>trúc</a:t>
            </a:r>
            <a:endParaRPr lang="en-US" sz="2000" dirty="0" smtClean="0"/>
          </a:p>
          <a:p>
            <a:pPr eaLnBrk="1" hangingPunct="1">
              <a:lnSpc>
                <a:spcPct val="100000"/>
              </a:lnSpc>
              <a:buFont typeface="Wingdings" panose="05000000000000000000" pitchFamily="2" charset="2"/>
              <a:buChar char="ü"/>
            </a:pPr>
            <a:r>
              <a:rPr lang="en-US" sz="2000" dirty="0" err="1"/>
              <a:t>Khai</a:t>
            </a:r>
            <a:r>
              <a:rPr lang="en-US" sz="2000" dirty="0"/>
              <a:t> </a:t>
            </a:r>
            <a:r>
              <a:rPr lang="en-US" sz="2000" dirty="0" err="1"/>
              <a:t>báo</a:t>
            </a:r>
            <a:r>
              <a:rPr lang="en-US" sz="2000" dirty="0"/>
              <a:t> </a:t>
            </a:r>
            <a:r>
              <a:rPr lang="en-US" sz="2000" dirty="0" err="1"/>
              <a:t>các</a:t>
            </a:r>
            <a:r>
              <a:rPr lang="en-US" sz="2000" dirty="0"/>
              <a:t> </a:t>
            </a:r>
            <a:r>
              <a:rPr lang="en-US" sz="2000" dirty="0" err="1"/>
              <a:t>biến</a:t>
            </a:r>
            <a:r>
              <a:rPr lang="en-US" sz="2000" dirty="0"/>
              <a:t> </a:t>
            </a:r>
            <a:r>
              <a:rPr lang="en-US" sz="2000" dirty="0" err="1"/>
              <a:t>kiểu</a:t>
            </a:r>
            <a:r>
              <a:rPr lang="en-US" sz="2000" dirty="0"/>
              <a:t> </a:t>
            </a:r>
            <a:r>
              <a:rPr lang="en-US" sz="2000" dirty="0" err="1"/>
              <a:t>cấu</a:t>
            </a:r>
            <a:r>
              <a:rPr lang="en-US" sz="2000" dirty="0"/>
              <a:t> </a:t>
            </a:r>
            <a:r>
              <a:rPr lang="en-US" sz="2000" dirty="0" err="1" smtClean="0"/>
              <a:t>trúc</a:t>
            </a:r>
            <a:endParaRPr lang="en-US" sz="2000" dirty="0" smtClean="0"/>
          </a:p>
          <a:p>
            <a:pPr eaLnBrk="1" hangingPunct="1">
              <a:lnSpc>
                <a:spcPct val="100000"/>
              </a:lnSpc>
              <a:buFont typeface="Wingdings" panose="05000000000000000000" pitchFamily="2" charset="2"/>
              <a:buChar char="ü"/>
            </a:pPr>
            <a:r>
              <a:rPr lang="en-US" sz="2000" dirty="0" err="1"/>
              <a:t>Cách</a:t>
            </a:r>
            <a:r>
              <a:rPr lang="en-US" sz="2000" dirty="0"/>
              <a:t> </a:t>
            </a:r>
            <a:r>
              <a:rPr lang="en-US" sz="2000" dirty="0" err="1"/>
              <a:t>truy</a:t>
            </a:r>
            <a:r>
              <a:rPr lang="en-US" sz="2000" dirty="0"/>
              <a:t> </a:t>
            </a:r>
            <a:r>
              <a:rPr lang="en-US" sz="2000" dirty="0" err="1"/>
              <a:t>cập</a:t>
            </a:r>
            <a:r>
              <a:rPr lang="en-US" sz="2000" dirty="0"/>
              <a:t> </a:t>
            </a:r>
            <a:r>
              <a:rPr lang="en-US" sz="2000" dirty="0" err="1"/>
              <a:t>vào</a:t>
            </a:r>
            <a:r>
              <a:rPr lang="en-US" sz="2000" dirty="0"/>
              <a:t> </a:t>
            </a:r>
            <a:r>
              <a:rPr lang="en-US" sz="2000" dirty="0" err="1"/>
              <a:t>các</a:t>
            </a:r>
            <a:r>
              <a:rPr lang="en-US" sz="2000" dirty="0"/>
              <a:t> </a:t>
            </a:r>
            <a:r>
              <a:rPr lang="en-US" sz="2000" dirty="0" err="1"/>
              <a:t>phần</a:t>
            </a:r>
            <a:r>
              <a:rPr lang="en-US" sz="2000" dirty="0"/>
              <a:t> </a:t>
            </a:r>
            <a:r>
              <a:rPr lang="en-US" sz="2000" dirty="0" err="1"/>
              <a:t>tử</a:t>
            </a:r>
            <a:r>
              <a:rPr lang="en-US" sz="2000" dirty="0"/>
              <a:t> </a:t>
            </a:r>
            <a:r>
              <a:rPr lang="en-US" sz="2000" dirty="0" err="1"/>
              <a:t>của</a:t>
            </a:r>
            <a:r>
              <a:rPr lang="en-US" sz="2000" dirty="0"/>
              <a:t> </a:t>
            </a:r>
            <a:r>
              <a:rPr lang="en-US" sz="2000" dirty="0" err="1"/>
              <a:t>cấu</a:t>
            </a:r>
            <a:r>
              <a:rPr lang="en-US" sz="2000" dirty="0"/>
              <a:t> </a:t>
            </a:r>
            <a:r>
              <a:rPr lang="en-US" sz="2000" dirty="0" err="1"/>
              <a:t>trúc</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err="1"/>
              <a:t>Khởi</a:t>
            </a:r>
            <a:r>
              <a:rPr lang="en-US" sz="2000" dirty="0"/>
              <a:t> </a:t>
            </a:r>
            <a:r>
              <a:rPr lang="en-US" sz="2000" dirty="0" err="1"/>
              <a:t>tạo</a:t>
            </a:r>
            <a:r>
              <a:rPr lang="en-US" sz="2000" dirty="0"/>
              <a:t> </a:t>
            </a:r>
            <a:r>
              <a:rPr lang="en-US" sz="2000" dirty="0" err="1"/>
              <a:t>biến</a:t>
            </a:r>
            <a:r>
              <a:rPr lang="en-US" sz="2000" dirty="0"/>
              <a:t> </a:t>
            </a:r>
            <a:r>
              <a:rPr lang="en-US" sz="2000" dirty="0" err="1"/>
              <a:t>cấu</a:t>
            </a:r>
            <a:r>
              <a:rPr lang="en-US" sz="2000" dirty="0"/>
              <a:t> </a:t>
            </a:r>
            <a:r>
              <a:rPr lang="en-US" sz="2000" dirty="0" err="1"/>
              <a:t>trúc</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err="1"/>
              <a:t>Sử</a:t>
            </a:r>
            <a:r>
              <a:rPr lang="en-US" sz="2000" dirty="0"/>
              <a:t> </a:t>
            </a:r>
            <a:r>
              <a:rPr lang="en-US" sz="2000" dirty="0" err="1"/>
              <a:t>dụng</a:t>
            </a:r>
            <a:r>
              <a:rPr lang="en-US" sz="2000" dirty="0"/>
              <a:t> </a:t>
            </a:r>
            <a:r>
              <a:rPr lang="en-US" sz="2000" dirty="0" err="1"/>
              <a:t>biến</a:t>
            </a:r>
            <a:r>
              <a:rPr lang="en-US" sz="2000" dirty="0"/>
              <a:t> </a:t>
            </a:r>
            <a:r>
              <a:rPr lang="en-US" sz="2000" dirty="0" err="1"/>
              <a:t>cấu</a:t>
            </a:r>
            <a:r>
              <a:rPr lang="en-US" sz="2000" dirty="0"/>
              <a:t> </a:t>
            </a:r>
            <a:r>
              <a:rPr lang="en-US" sz="2000" dirty="0" err="1"/>
              <a:t>trúc</a:t>
            </a:r>
            <a:r>
              <a:rPr lang="en-US" sz="2000" dirty="0"/>
              <a:t> </a:t>
            </a:r>
            <a:r>
              <a:rPr lang="en-US" sz="2000" dirty="0" err="1"/>
              <a:t>trong</a:t>
            </a:r>
            <a:r>
              <a:rPr lang="en-US" sz="2000" dirty="0"/>
              <a:t> </a:t>
            </a:r>
            <a:r>
              <a:rPr lang="en-US" sz="2000" dirty="0" err="1"/>
              <a:t>câu</a:t>
            </a:r>
            <a:r>
              <a:rPr lang="en-US" sz="2000" dirty="0"/>
              <a:t> </a:t>
            </a:r>
            <a:r>
              <a:rPr lang="en-US" sz="2000" dirty="0" err="1"/>
              <a:t>lệnh</a:t>
            </a:r>
            <a:r>
              <a:rPr lang="en-US" sz="2000" dirty="0"/>
              <a:t> </a:t>
            </a:r>
            <a:r>
              <a:rPr lang="en-US" sz="2000" dirty="0" err="1" smtClean="0"/>
              <a:t>gán</a:t>
            </a:r>
            <a:endParaRPr lang="en-US" sz="2000" dirty="0" smtClean="0"/>
          </a:p>
          <a:p>
            <a:pPr eaLnBrk="1" hangingPunct="1">
              <a:lnSpc>
                <a:spcPct val="100000"/>
              </a:lnSpc>
              <a:buFont typeface="Wingdings" panose="05000000000000000000" pitchFamily="2" charset="2"/>
              <a:buChar char="ü"/>
            </a:pPr>
            <a:r>
              <a:rPr lang="en-US" sz="2000" dirty="0" err="1"/>
              <a:t>Cách</a:t>
            </a:r>
            <a:r>
              <a:rPr lang="en-US" sz="2000" dirty="0"/>
              <a:t> </a:t>
            </a:r>
            <a:r>
              <a:rPr lang="en-US" sz="2000" dirty="0" err="1"/>
              <a:t>truyền</a:t>
            </a:r>
            <a:r>
              <a:rPr lang="en-US" sz="2000" dirty="0"/>
              <a:t> </a:t>
            </a:r>
            <a:r>
              <a:rPr lang="en-US" sz="2000" dirty="0" err="1"/>
              <a:t>tham</a:t>
            </a:r>
            <a:r>
              <a:rPr lang="en-US" sz="2000" dirty="0"/>
              <a:t> </a:t>
            </a:r>
            <a:r>
              <a:rPr lang="en-US" sz="2000" dirty="0" err="1"/>
              <a:t>số</a:t>
            </a:r>
            <a:r>
              <a:rPr lang="en-US" sz="2000" dirty="0"/>
              <a:t> </a:t>
            </a:r>
            <a:r>
              <a:rPr lang="en-US" sz="2000" dirty="0" err="1"/>
              <a:t>cấu</a:t>
            </a:r>
            <a:r>
              <a:rPr lang="en-US" sz="2000" dirty="0"/>
              <a:t> </a:t>
            </a:r>
            <a:r>
              <a:rPr lang="en-US" sz="2000" dirty="0" err="1"/>
              <a:t>trúc</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err="1"/>
              <a:t>Sử</a:t>
            </a:r>
            <a:r>
              <a:rPr lang="en-US" sz="2000" dirty="0"/>
              <a:t> </a:t>
            </a:r>
            <a:r>
              <a:rPr lang="en-US" sz="2000" dirty="0" err="1"/>
              <a:t>dụng</a:t>
            </a:r>
            <a:r>
              <a:rPr lang="en-US" sz="2000" dirty="0"/>
              <a:t> </a:t>
            </a:r>
            <a:r>
              <a:rPr lang="en-US" sz="2000" dirty="0" err="1"/>
              <a:t>mảng</a:t>
            </a:r>
            <a:r>
              <a:rPr lang="en-US" sz="2000" dirty="0"/>
              <a:t> </a:t>
            </a:r>
            <a:r>
              <a:rPr lang="en-US" sz="2000" dirty="0" err="1"/>
              <a:t>các</a:t>
            </a:r>
            <a:r>
              <a:rPr lang="en-US" sz="2000" dirty="0"/>
              <a:t> </a:t>
            </a:r>
            <a:r>
              <a:rPr lang="en-US" sz="2000" dirty="0" err="1"/>
              <a:t>cấu</a:t>
            </a:r>
            <a:r>
              <a:rPr lang="en-US" sz="2000" dirty="0"/>
              <a:t> </a:t>
            </a:r>
            <a:r>
              <a:rPr lang="en-US" sz="2000" dirty="0" err="1" smtClean="0"/>
              <a:t>trúc</a:t>
            </a:r>
            <a:endParaRPr lang="en-US" sz="2000" dirty="0" smtClean="0"/>
          </a:p>
          <a:p>
            <a:pPr eaLnBrk="1" hangingPunct="1">
              <a:lnSpc>
                <a:spcPct val="100000"/>
              </a:lnSpc>
              <a:buFont typeface="Wingdings" panose="05000000000000000000" pitchFamily="2" charset="2"/>
              <a:buChar char="ü"/>
            </a:pPr>
            <a:r>
              <a:rPr lang="en-US" sz="2000" dirty="0"/>
              <a:t>Tìm </a:t>
            </a:r>
            <a:r>
              <a:rPr lang="en-US" sz="2000" dirty="0" err="1"/>
              <a:t>hiểu</a:t>
            </a:r>
            <a:r>
              <a:rPr lang="en-US" sz="2000" dirty="0"/>
              <a:t> </a:t>
            </a:r>
            <a:r>
              <a:rPr lang="en-US" sz="2000" dirty="0" err="1"/>
              <a:t>cách</a:t>
            </a:r>
            <a:r>
              <a:rPr lang="en-US" sz="2000" dirty="0"/>
              <a:t> </a:t>
            </a:r>
            <a:r>
              <a:rPr lang="en-US" sz="2000" dirty="0" err="1"/>
              <a:t>khởi</a:t>
            </a:r>
            <a:r>
              <a:rPr lang="en-US" sz="2000" dirty="0"/>
              <a:t> </a:t>
            </a:r>
            <a:r>
              <a:rPr lang="en-US" sz="2000" dirty="0" err="1"/>
              <a:t>tạo</a:t>
            </a:r>
            <a:r>
              <a:rPr lang="en-US" sz="2000" dirty="0"/>
              <a:t> </a:t>
            </a:r>
            <a:r>
              <a:rPr lang="en-US" sz="2000" dirty="0" err="1"/>
              <a:t>mảng</a:t>
            </a:r>
            <a:r>
              <a:rPr lang="en-US" sz="2000" dirty="0"/>
              <a:t> </a:t>
            </a:r>
            <a:r>
              <a:rPr lang="en-US" sz="2000" dirty="0" err="1"/>
              <a:t>các</a:t>
            </a:r>
            <a:r>
              <a:rPr lang="en-US" sz="2000" dirty="0"/>
              <a:t> </a:t>
            </a:r>
            <a:r>
              <a:rPr lang="en-US" sz="2000" dirty="0" err="1"/>
              <a:t>cấu</a:t>
            </a:r>
            <a:r>
              <a:rPr lang="en-US" sz="2000" dirty="0"/>
              <a:t> </a:t>
            </a:r>
            <a:r>
              <a:rPr lang="en-US" sz="2000" dirty="0" err="1"/>
              <a:t>trúc</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a:t>Con </a:t>
            </a:r>
            <a:r>
              <a:rPr lang="en-US" sz="2000" dirty="0" err="1"/>
              <a:t>trỏ</a:t>
            </a:r>
            <a:r>
              <a:rPr lang="en-US" sz="2000" dirty="0"/>
              <a:t> </a:t>
            </a:r>
            <a:r>
              <a:rPr lang="en-US" sz="2000" dirty="0" err="1"/>
              <a:t>cấu</a:t>
            </a:r>
            <a:r>
              <a:rPr lang="en-US" sz="2000" dirty="0"/>
              <a:t> </a:t>
            </a:r>
            <a:r>
              <a:rPr lang="en-US" sz="2000" dirty="0" err="1" smtClean="0"/>
              <a:t>trúc</a:t>
            </a:r>
            <a:endParaRPr lang="en-US" sz="2000" dirty="0" smtClean="0"/>
          </a:p>
          <a:p>
            <a:pPr eaLnBrk="1" hangingPunct="1">
              <a:lnSpc>
                <a:spcPct val="100000"/>
              </a:lnSpc>
              <a:buFont typeface="Wingdings" panose="05000000000000000000" pitchFamily="2" charset="2"/>
              <a:buChar char="ü"/>
            </a:pPr>
            <a:r>
              <a:rPr lang="en-US" sz="2000" dirty="0" err="1"/>
              <a:t>Cách</a:t>
            </a:r>
            <a:r>
              <a:rPr lang="en-US" sz="2000" dirty="0"/>
              <a:t> </a:t>
            </a:r>
            <a:r>
              <a:rPr lang="en-US" sz="2000" dirty="0" err="1"/>
              <a:t>truyền</a:t>
            </a:r>
            <a:r>
              <a:rPr lang="en-US" sz="2000" dirty="0"/>
              <a:t> </a:t>
            </a:r>
            <a:r>
              <a:rPr lang="en-US" sz="2000" dirty="0" err="1"/>
              <a:t>tham</a:t>
            </a:r>
            <a:r>
              <a:rPr lang="en-US" sz="2000" dirty="0"/>
              <a:t> </a:t>
            </a:r>
            <a:r>
              <a:rPr lang="en-US" sz="2000" dirty="0" err="1"/>
              <a:t>số</a:t>
            </a:r>
            <a:r>
              <a:rPr lang="en-US" sz="2000" dirty="0"/>
              <a:t> </a:t>
            </a:r>
            <a:r>
              <a:rPr lang="en-US" sz="2000" dirty="0" err="1"/>
              <a:t>kiểu</a:t>
            </a:r>
            <a:r>
              <a:rPr lang="en-US" sz="2000" dirty="0"/>
              <a:t> con </a:t>
            </a:r>
            <a:r>
              <a:rPr lang="en-US" sz="2000" dirty="0" err="1"/>
              <a:t>trỏ</a:t>
            </a:r>
            <a:r>
              <a:rPr lang="en-US" sz="2000" dirty="0"/>
              <a:t> </a:t>
            </a:r>
            <a:r>
              <a:rPr lang="en-US" sz="2000" dirty="0" err="1"/>
              <a:t>cấu</a:t>
            </a:r>
            <a:r>
              <a:rPr lang="en-US" sz="2000" dirty="0"/>
              <a:t> </a:t>
            </a:r>
            <a:r>
              <a:rPr lang="en-US" sz="2000" dirty="0" err="1"/>
              <a:t>trúc</a:t>
            </a:r>
            <a:r>
              <a:rPr lang="en-US" sz="2000" dirty="0"/>
              <a:t> </a:t>
            </a:r>
            <a:endParaRPr lang="en-US" sz="2000" dirty="0" smtClean="0"/>
          </a:p>
          <a:p>
            <a:pPr eaLnBrk="1" hangingPunct="1">
              <a:lnSpc>
                <a:spcPct val="100000"/>
              </a:lnSpc>
              <a:buFont typeface="Wingdings" panose="05000000000000000000" pitchFamily="2" charset="2"/>
              <a:buChar char="ü"/>
            </a:pPr>
            <a:r>
              <a:rPr lang="en-US" sz="2000" dirty="0"/>
              <a:t>Tìm </a:t>
            </a:r>
            <a:r>
              <a:rPr lang="en-US" sz="2000" dirty="0" err="1"/>
              <a:t>hiểu</a:t>
            </a:r>
            <a:r>
              <a:rPr lang="en-US" sz="2000" dirty="0"/>
              <a:t> </a:t>
            </a:r>
            <a:r>
              <a:rPr lang="en-US" sz="2000" dirty="0" err="1"/>
              <a:t>từ</a:t>
            </a:r>
            <a:r>
              <a:rPr lang="en-US" sz="2000" dirty="0"/>
              <a:t> </a:t>
            </a:r>
            <a:r>
              <a:rPr lang="en-US" sz="2000" dirty="0" err="1"/>
              <a:t>khóa</a:t>
            </a:r>
            <a:r>
              <a:rPr lang="en-US" sz="2000" dirty="0"/>
              <a:t> </a:t>
            </a:r>
            <a:r>
              <a:rPr lang="en-US" sz="2000" dirty="0" err="1"/>
              <a:t>typedef</a:t>
            </a:r>
            <a:r>
              <a:rPr lang="en-US" sz="2000" dirty="0"/>
              <a:t> </a:t>
            </a:r>
            <a:endParaRPr lang="en-US" sz="2000" dirty="0" smtClean="0"/>
          </a:p>
          <a:p>
            <a:pPr eaLnBrk="1" hangingPunct="1">
              <a:lnSpc>
                <a:spcPct val="100000"/>
              </a:lnSpc>
              <a:buFont typeface="Wingdings" panose="05000000000000000000" pitchFamily="2" charset="2"/>
              <a:buChar char="ü"/>
            </a:pPr>
            <a:r>
              <a:rPr lang="vi-VN" sz="2000" dirty="0"/>
              <a:t>Sắp xếp mảng bằng phương pháp Bubble sort và Insertion sort. </a:t>
            </a:r>
            <a:endParaRPr lang="en-US" sz="2000" dirty="0" smtClean="0"/>
          </a:p>
          <a:p>
            <a:pPr eaLnBrk="1" hangingPunct="1">
              <a:lnSpc>
                <a:spcPct val="100000"/>
              </a:lnSpc>
              <a:buFont typeface="Wingdings" panose="05000000000000000000" pitchFamily="2" charset="2"/>
              <a:buChar char="ü"/>
            </a:pPr>
            <a:endParaRPr lang="en-US" dirty="0" smtClean="0">
              <a:solidFill>
                <a:srgbClr val="FFC00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a:t>
            </a:fld>
            <a:endParaRPr lang="en-US">
              <a:ea typeface="Calibri"/>
              <a:cs typeface="Calibri"/>
              <a:sym typeface="Calibri"/>
            </a:endParaRPr>
          </a:p>
        </p:txBody>
      </p:sp>
    </p:spTree>
    <p:extLst>
      <p:ext uri="{BB962C8B-B14F-4D97-AF65-F5344CB8AC3E}">
        <p14:creationId xmlns:p14="http://schemas.microsoft.com/office/powerpoint/2010/main" val="1002534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a:t>
            </a:r>
            <a:r>
              <a:rPr lang="en-US"/>
              <a:t>	</a:t>
            </a:r>
            <a:r>
              <a:rPr lang="en-US" smtClean="0"/>
              <a:t>3-4</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20</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07533"/>
            <a:ext cx="6110189" cy="5974834"/>
          </a:xfrm>
          <a:prstGeom prst="rect">
            <a:avLst/>
          </a:prstGeom>
        </p:spPr>
      </p:pic>
    </p:spTree>
    <p:extLst>
      <p:ext uri="{BB962C8B-B14F-4D97-AF65-F5344CB8AC3E}">
        <p14:creationId xmlns:p14="http://schemas.microsoft.com/office/powerpoint/2010/main" val="2914100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BUBBLE SORT</a:t>
            </a:r>
            <a:r>
              <a:rPr lang="en-US"/>
              <a:t>	4</a:t>
            </a:r>
            <a:r>
              <a:rPr lang="en-US" smtClean="0"/>
              <a:t>-4</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21</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58" y="2743851"/>
            <a:ext cx="9391091" cy="315561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728" y="1007534"/>
            <a:ext cx="3662795" cy="6010458"/>
          </a:xfrm>
          <a:prstGeom prst="rect">
            <a:avLst/>
          </a:prstGeom>
        </p:spPr>
      </p:pic>
      <p:sp>
        <p:nvSpPr>
          <p:cNvPr id="9" name="Right Arrow 8"/>
          <p:cNvSpPr/>
          <p:nvPr/>
        </p:nvSpPr>
        <p:spPr>
          <a:xfrm>
            <a:off x="5181937" y="3979879"/>
            <a:ext cx="1096791" cy="683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897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a:t>
            </a:r>
            <a:r>
              <a:rPr lang="en-US" dirty="0" smtClean="0"/>
              <a:t>SORT	1-2</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22</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961138"/>
            <a:ext cx="7228752" cy="6039421"/>
          </a:xfrm>
          <a:prstGeom prst="rect">
            <a:avLst/>
          </a:prstGeom>
        </p:spPr>
      </p:pic>
    </p:spTree>
    <p:extLst>
      <p:ext uri="{BB962C8B-B14F-4D97-AF65-F5344CB8AC3E}">
        <p14:creationId xmlns:p14="http://schemas.microsoft.com/office/powerpoint/2010/main" val="5342780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INSERTION </a:t>
            </a:r>
            <a:r>
              <a:rPr lang="en-US" dirty="0" smtClean="0"/>
              <a:t>SORT	2-2</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23</a:t>
            </a:fld>
            <a:endParaRPr lang="en-US">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07534"/>
            <a:ext cx="7288427" cy="59930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328" y="1007533"/>
            <a:ext cx="3199611" cy="5984916"/>
          </a:xfrm>
          <a:prstGeom prst="rect">
            <a:avLst/>
          </a:prstGeom>
        </p:spPr>
      </p:pic>
      <p:sp>
        <p:nvSpPr>
          <p:cNvPr id="10" name="Right Arrow 9"/>
          <p:cNvSpPr/>
          <p:nvPr/>
        </p:nvSpPr>
        <p:spPr>
          <a:xfrm>
            <a:off x="5748897" y="4734911"/>
            <a:ext cx="1261635" cy="911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715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TÓM TẮT BÀI HỌC</a:t>
            </a:r>
            <a:endParaRPr lang="en-US"/>
          </a:p>
        </p:txBody>
      </p:sp>
      <p:sp>
        <p:nvSpPr>
          <p:cNvPr id="8" name="Text Placeholder 7"/>
          <p:cNvSpPr>
            <a:spLocks noGrp="1"/>
          </p:cNvSpPr>
          <p:nvPr>
            <p:ph type="body" idx="1"/>
          </p:nvPr>
        </p:nvSpPr>
        <p:spPr>
          <a:xfrm>
            <a:off x="419100" y="820420"/>
            <a:ext cx="9387840" cy="6502187"/>
          </a:xfrm>
        </p:spPr>
        <p:txBody>
          <a:bodyPr/>
          <a:lstStyle/>
          <a:p>
            <a:pPr eaLnBrk="1" hangingPunct="1">
              <a:buFont typeface="Wingdings" panose="05000000000000000000" pitchFamily="2" charset="2"/>
              <a:buChar char="ü"/>
            </a:pPr>
            <a:r>
              <a:rPr lang="vi-VN" sz="2000" dirty="0"/>
              <a:t>Một cấu trúc là tập các biến có thể có kiểu dữ liệu khác nhau được nhóm lại với nhau dưới cùng một </a:t>
            </a:r>
            <a:r>
              <a:rPr lang="vi-VN" sz="2000" dirty="0" smtClean="0"/>
              <a:t>tên</a:t>
            </a:r>
            <a:endParaRPr lang="en-US" sz="2000" dirty="0" smtClean="0"/>
          </a:p>
          <a:p>
            <a:pPr eaLnBrk="1" hangingPunct="1">
              <a:buFont typeface="Wingdings" panose="05000000000000000000" pitchFamily="2" charset="2"/>
              <a:buChar char="ü"/>
            </a:pPr>
            <a:r>
              <a:rPr lang="vi-VN" sz="2000" b="1" dirty="0">
                <a:solidFill>
                  <a:srgbClr val="7030A0"/>
                </a:solidFill>
              </a:rPr>
              <a:t>Định nghĩa cấu trúc</a:t>
            </a:r>
            <a:r>
              <a:rPr lang="vi-VN" sz="2000" dirty="0"/>
              <a:t> sẽ tạo ra kiểu dữ liệu mới cho phép người dùng sử dụng chúng để khai báo các biến kiểu cấu </a:t>
            </a:r>
            <a:r>
              <a:rPr lang="vi-VN" sz="2000" dirty="0" smtClean="0"/>
              <a:t>trúc</a:t>
            </a:r>
            <a:endParaRPr lang="en-US" sz="2000" dirty="0" smtClean="0"/>
          </a:p>
          <a:p>
            <a:pPr eaLnBrk="1" hangingPunct="1">
              <a:buFont typeface="Wingdings" panose="05000000000000000000" pitchFamily="2" charset="2"/>
              <a:buChar char="ü"/>
            </a:pPr>
            <a:r>
              <a:rPr lang="en-US" sz="2000" b="1" dirty="0" smtClean="0">
                <a:solidFill>
                  <a:srgbClr val="7030A0"/>
                </a:solidFill>
              </a:rPr>
              <a:t>T</a:t>
            </a:r>
            <a:r>
              <a:rPr lang="vi-VN" sz="2000" b="1" dirty="0" smtClean="0">
                <a:solidFill>
                  <a:srgbClr val="7030A0"/>
                </a:solidFill>
              </a:rPr>
              <a:t>oán </a:t>
            </a:r>
            <a:r>
              <a:rPr lang="vi-VN" sz="2000" b="1" dirty="0">
                <a:solidFill>
                  <a:srgbClr val="7030A0"/>
                </a:solidFill>
              </a:rPr>
              <a:t>tử chấm (.)</a:t>
            </a:r>
            <a:r>
              <a:rPr lang="vi-VN" sz="2000" dirty="0"/>
              <a:t>, hay còn được gọi là </a:t>
            </a:r>
            <a:r>
              <a:rPr lang="vi-VN" sz="2000" b="1" dirty="0">
                <a:solidFill>
                  <a:srgbClr val="7030A0"/>
                </a:solidFill>
              </a:rPr>
              <a:t>toán tử thành viên </a:t>
            </a:r>
            <a:endParaRPr lang="en-US" sz="2000" b="1" dirty="0" smtClean="0">
              <a:solidFill>
                <a:srgbClr val="7030A0"/>
              </a:solidFill>
            </a:endParaRPr>
          </a:p>
          <a:p>
            <a:pPr eaLnBrk="1" hangingPunct="1">
              <a:buFont typeface="Wingdings" panose="05000000000000000000" pitchFamily="2" charset="2"/>
              <a:buChar char="ü"/>
            </a:pPr>
            <a:r>
              <a:rPr lang="en-US" sz="2000" dirty="0" err="1"/>
              <a:t>Có</a:t>
            </a:r>
            <a:r>
              <a:rPr lang="en-US" sz="2000" dirty="0"/>
              <a:t> </a:t>
            </a:r>
            <a:r>
              <a:rPr lang="en-US" sz="2000" dirty="0" err="1"/>
              <a:t>thể</a:t>
            </a:r>
            <a:r>
              <a:rPr lang="en-US" sz="2000" dirty="0"/>
              <a:t> </a:t>
            </a:r>
            <a:r>
              <a:rPr lang="en-US" sz="2000" dirty="0" err="1"/>
              <a:t>có</a:t>
            </a:r>
            <a:r>
              <a:rPr lang="en-US" sz="2000" dirty="0"/>
              <a:t> </a:t>
            </a:r>
            <a:r>
              <a:rPr lang="en-US" sz="2000" dirty="0" err="1"/>
              <a:t>một</a:t>
            </a:r>
            <a:r>
              <a:rPr lang="en-US" sz="2000" dirty="0"/>
              <a:t> </a:t>
            </a:r>
            <a:r>
              <a:rPr lang="en-US" sz="2000" dirty="0" err="1"/>
              <a:t>cấu</a:t>
            </a:r>
            <a:r>
              <a:rPr lang="en-US" sz="2000" dirty="0"/>
              <a:t> </a:t>
            </a:r>
            <a:r>
              <a:rPr lang="en-US" sz="2000" dirty="0" err="1"/>
              <a:t>trúc</a:t>
            </a:r>
            <a:r>
              <a:rPr lang="en-US" sz="2000" dirty="0"/>
              <a:t> </a:t>
            </a:r>
            <a:r>
              <a:rPr lang="en-US" sz="2000" dirty="0" err="1"/>
              <a:t>nằm</a:t>
            </a:r>
            <a:r>
              <a:rPr lang="en-US" sz="2000" dirty="0"/>
              <a:t> </a:t>
            </a:r>
            <a:r>
              <a:rPr lang="en-US" sz="2000" dirty="0" err="1"/>
              <a:t>trong</a:t>
            </a:r>
            <a:r>
              <a:rPr lang="en-US" sz="2000" dirty="0"/>
              <a:t> </a:t>
            </a:r>
            <a:r>
              <a:rPr lang="en-US" sz="2000" dirty="0" err="1"/>
              <a:t>một</a:t>
            </a:r>
            <a:r>
              <a:rPr lang="en-US" sz="2000" dirty="0"/>
              <a:t> </a:t>
            </a:r>
            <a:r>
              <a:rPr lang="en-US" sz="2000" dirty="0" err="1"/>
              <a:t>cấu</a:t>
            </a:r>
            <a:r>
              <a:rPr lang="en-US" sz="2000" dirty="0"/>
              <a:t> </a:t>
            </a:r>
            <a:r>
              <a:rPr lang="en-US" sz="2000" dirty="0" err="1"/>
              <a:t>trúc</a:t>
            </a:r>
            <a:r>
              <a:rPr lang="en-US" sz="2000" dirty="0"/>
              <a:t> </a:t>
            </a:r>
            <a:r>
              <a:rPr lang="en-US" sz="2000" dirty="0" err="1"/>
              <a:t>khác</a:t>
            </a:r>
            <a:r>
              <a:rPr lang="en-US" sz="2000" dirty="0"/>
              <a:t> </a:t>
            </a:r>
            <a:endParaRPr lang="en-US" sz="2000" dirty="0" smtClean="0"/>
          </a:p>
          <a:p>
            <a:pPr eaLnBrk="1" hangingPunct="1">
              <a:buFont typeface="Wingdings" panose="05000000000000000000" pitchFamily="2" charset="2"/>
              <a:buChar char="ü"/>
            </a:pPr>
            <a:r>
              <a:rPr lang="vi-VN" sz="2000" dirty="0"/>
              <a:t>Một biến cấu trúc có thể được truyền vào một hàm như là một tham số </a:t>
            </a:r>
            <a:endParaRPr lang="en-US" sz="2000" dirty="0" smtClean="0"/>
          </a:p>
          <a:p>
            <a:pPr eaLnBrk="1" hangingPunct="1">
              <a:buFont typeface="Wingdings" panose="05000000000000000000" pitchFamily="2" charset="2"/>
              <a:buChar char="ü"/>
            </a:pPr>
            <a:r>
              <a:rPr lang="vi-VN" sz="2000" dirty="0"/>
              <a:t>Cách sử dụng thông dụng nhất của cấu trúc là dưới hình thức mảng cấu trúc </a:t>
            </a:r>
            <a:endParaRPr lang="en-US" sz="2000" dirty="0" smtClean="0"/>
          </a:p>
          <a:p>
            <a:pPr eaLnBrk="1" hangingPunct="1">
              <a:buFont typeface="Wingdings" panose="05000000000000000000" pitchFamily="2" charset="2"/>
              <a:buChar char="ü"/>
            </a:pPr>
            <a:r>
              <a:rPr lang="vi-VN" sz="2000" dirty="0"/>
              <a:t>Toán tử -&gt; được sử dụng để truy cập vào các phần tử của một cấu trúc thông qua một con trỏ trỏ đến cấu trúc đó </a:t>
            </a:r>
            <a:endParaRPr lang="en-US" sz="2000" dirty="0" smtClean="0"/>
          </a:p>
          <a:p>
            <a:pPr eaLnBrk="1" hangingPunct="1">
              <a:buFont typeface="Wingdings" panose="05000000000000000000" pitchFamily="2" charset="2"/>
              <a:buChar char="ü"/>
            </a:pPr>
            <a:r>
              <a:rPr lang="vi-VN" sz="2000" dirty="0"/>
              <a:t>Một kiểu dữ liệu mới có thể được định nghĩa bằng từ khóa</a:t>
            </a:r>
            <a:r>
              <a:rPr lang="vi-VN" sz="2000" b="1" dirty="0">
                <a:solidFill>
                  <a:srgbClr val="7030A0"/>
                </a:solidFill>
              </a:rPr>
              <a:t> </a:t>
            </a:r>
            <a:r>
              <a:rPr lang="vi-VN" sz="2000" b="1" dirty="0" smtClean="0">
                <a:solidFill>
                  <a:srgbClr val="7030A0"/>
                </a:solidFill>
              </a:rPr>
              <a:t>typedef</a:t>
            </a:r>
            <a:endParaRPr lang="en-US" sz="2000" b="1" dirty="0" smtClean="0">
              <a:solidFill>
                <a:srgbClr val="7030A0"/>
              </a:solidFill>
            </a:endParaRPr>
          </a:p>
          <a:p>
            <a:pPr eaLnBrk="1" hangingPunct="1">
              <a:buFont typeface="Wingdings" panose="05000000000000000000" pitchFamily="2" charset="2"/>
              <a:buChar char="ü"/>
            </a:pPr>
            <a:r>
              <a:rPr lang="vi-VN" sz="2000" dirty="0"/>
              <a:t>Hai phương pháp dùng để sắp xếp một mảng là </a:t>
            </a:r>
            <a:r>
              <a:rPr lang="vi-VN" sz="2000" b="1" dirty="0">
                <a:solidFill>
                  <a:srgbClr val="7030A0"/>
                </a:solidFill>
              </a:rPr>
              <a:t>bubble sort</a:t>
            </a:r>
            <a:r>
              <a:rPr lang="vi-VN" sz="2000" dirty="0"/>
              <a:t> và </a:t>
            </a:r>
            <a:r>
              <a:rPr lang="vi-VN" sz="2000" b="1" dirty="0">
                <a:solidFill>
                  <a:srgbClr val="7030A0"/>
                </a:solidFill>
              </a:rPr>
              <a:t>insertion sort </a:t>
            </a:r>
            <a:endParaRPr lang="en-US" sz="2000" b="1" dirty="0" smtClean="0">
              <a:solidFill>
                <a:srgbClr val="7030A0"/>
              </a:solidFill>
            </a:endParaRPr>
          </a:p>
          <a:p>
            <a:pPr eaLnBrk="1" hangingPunct="1">
              <a:buFont typeface="Wingdings" panose="05000000000000000000" pitchFamily="2" charset="2"/>
              <a:buChar char="ü"/>
            </a:pPr>
            <a:r>
              <a:rPr lang="vi-VN" sz="2000" dirty="0"/>
              <a:t>Trong </a:t>
            </a:r>
            <a:r>
              <a:rPr lang="vi-VN" sz="2000" b="1" dirty="0">
                <a:solidFill>
                  <a:srgbClr val="7030A0"/>
                </a:solidFill>
              </a:rPr>
              <a:t>bubble sort</a:t>
            </a:r>
            <a:r>
              <a:rPr lang="vi-VN" sz="2000" dirty="0"/>
              <a:t>, giá trị của các phần tử được so sánh với giá trị của phần tử kế tiếp. Trong phương pháp này, các phần tử nhỏ hơn nổi lên dần, và cuối cùng mảng sẽ được sắp </a:t>
            </a:r>
            <a:r>
              <a:rPr lang="vi-VN" sz="2000" dirty="0" smtClean="0"/>
              <a:t>xếp</a:t>
            </a:r>
            <a:endParaRPr lang="en-US" sz="2000" dirty="0" smtClean="0"/>
          </a:p>
          <a:p>
            <a:pPr eaLnBrk="1" hangingPunct="1">
              <a:buFont typeface="Wingdings" panose="05000000000000000000" pitchFamily="2" charset="2"/>
              <a:buChar char="ü"/>
            </a:pPr>
            <a:r>
              <a:rPr lang="vi-VN" sz="2000" dirty="0"/>
              <a:t>Trong </a:t>
            </a:r>
            <a:r>
              <a:rPr lang="vi-VN" sz="2000" b="1" dirty="0">
                <a:solidFill>
                  <a:srgbClr val="7030A0"/>
                </a:solidFill>
              </a:rPr>
              <a:t>insertion sort</a:t>
            </a:r>
            <a:r>
              <a:rPr lang="vi-VN" sz="2000" dirty="0"/>
              <a:t>, ta xét mỗi phần tử trong mảng và chèn vào vị trí đúng của nó giữa các phần tử đã được sắp xếp</a:t>
            </a:r>
            <a:endParaRPr lang="en-US" altLang="en-US" sz="2000" b="1" dirty="0" smtClean="0">
              <a:solidFill>
                <a:srgbClr val="7030A0"/>
              </a:solidFill>
            </a:endParaRPr>
          </a:p>
        </p:txBody>
      </p:sp>
      <p:sp>
        <p:nvSpPr>
          <p:cNvPr id="5" name="Footer Placeholder 4"/>
          <p:cNvSpPr>
            <a:spLocks noGrp="1"/>
          </p:cNvSpPr>
          <p:nvPr>
            <p:ph type="ftr" idx="11"/>
          </p:nvPr>
        </p:nvSpPr>
        <p:spPr/>
        <p:txBody>
          <a:bodyPr/>
          <a:lstStyle/>
          <a:p>
            <a:r>
              <a:rPr lang="en-US" smtClean="0"/>
              <a:t>Logic Building and Elementary Programming</a:t>
            </a:r>
            <a:endParaRPr lang="en-US"/>
          </a:p>
        </p:txBody>
      </p:sp>
      <p:sp>
        <p:nvSpPr>
          <p:cNvPr id="6" name="Slide Number Placeholder 5"/>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24</a:t>
            </a:fld>
            <a:endParaRPr lang="en-US">
              <a:ea typeface="Calibri"/>
              <a:cs typeface="Calibri"/>
              <a:sym typeface="Calibri"/>
            </a:endParaRPr>
          </a:p>
        </p:txBody>
      </p:sp>
    </p:spTree>
    <p:extLst>
      <p:ext uri="{BB962C8B-B14F-4D97-AF65-F5344CB8AC3E}">
        <p14:creationId xmlns:p14="http://schemas.microsoft.com/office/powerpoint/2010/main" val="245135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519314" y="2103239"/>
            <a:ext cx="5409661" cy="80227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3A3838"/>
                </a:solidFill>
                <a:latin typeface="Arial"/>
                <a:ea typeface="Arial"/>
                <a:cs typeface="Arial"/>
                <a:sym typeface="Arial"/>
              </a:rPr>
              <a:t>THANK FOR </a:t>
            </a:r>
            <a:r>
              <a:rPr lang="en-US" sz="4000" b="1" dirty="0" smtClean="0">
                <a:solidFill>
                  <a:srgbClr val="3A3838"/>
                </a:solidFill>
                <a:latin typeface="Arial"/>
                <a:ea typeface="Arial"/>
                <a:cs typeface="Arial"/>
                <a:sym typeface="Arial"/>
              </a:rPr>
              <a:t>WATCH!</a:t>
            </a:r>
            <a:endParaRPr lang="en-US" sz="4000" b="1" dirty="0">
              <a:solidFill>
                <a:srgbClr val="3A3838"/>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US" smtClean="0"/>
              <a:t>Logic Building and Elementary Programming</a:t>
            </a:r>
            <a:endParaRPr lang="en-US"/>
          </a:p>
        </p:txBody>
      </p:sp>
      <p:sp>
        <p:nvSpPr>
          <p:cNvPr id="3" name="Slide Number Placeholder 2"/>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25</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CẤU TRÚC</a:t>
            </a:r>
            <a:endParaRPr lang="en-US" dirty="0"/>
          </a:p>
        </p:txBody>
      </p:sp>
      <p:sp>
        <p:nvSpPr>
          <p:cNvPr id="3" name="Text Placeholder 2"/>
          <p:cNvSpPr>
            <a:spLocks noGrp="1"/>
          </p:cNvSpPr>
          <p:nvPr>
            <p:ph type="body" idx="1"/>
          </p:nvPr>
        </p:nvSpPr>
        <p:spPr/>
        <p:txBody>
          <a:bodyPr/>
          <a:lstStyle/>
          <a:p>
            <a:r>
              <a:rPr lang="vi-VN" dirty="0"/>
              <a:t>Một cấu trúc bao gồm các mẫu dữ liệu, không nhất thiết cùng kiểu, được nhóm lại với nhau. </a:t>
            </a:r>
            <a:endParaRPr lang="en-US" dirty="0" smtClean="0"/>
          </a:p>
          <a:p>
            <a:r>
              <a:rPr lang="vi-VN" dirty="0"/>
              <a:t>Một cấu trúc có thể bao gồm nhiều mẫu dữ liệu như vậy</a:t>
            </a:r>
            <a:r>
              <a:rPr lang="vi-VN" dirty="0" smtClean="0"/>
              <a:t>.</a:t>
            </a:r>
            <a:endParaRPr lang="en-US" dirty="0" smtClean="0"/>
          </a:p>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3</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07" y="2433084"/>
            <a:ext cx="7770715" cy="4567475"/>
          </a:xfrm>
          <a:prstGeom prst="rect">
            <a:avLst/>
          </a:prstGeom>
        </p:spPr>
      </p:pic>
    </p:spTree>
    <p:extLst>
      <p:ext uri="{BB962C8B-B14F-4D97-AF65-F5344CB8AC3E}">
        <p14:creationId xmlns:p14="http://schemas.microsoft.com/office/powerpoint/2010/main" val="2445895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ĐỊNH NGHĨA CẤU TRÚC</a:t>
            </a:r>
            <a:endParaRPr lang="en-US" dirty="0"/>
          </a:p>
        </p:txBody>
      </p:sp>
      <p:sp>
        <p:nvSpPr>
          <p:cNvPr id="3" name="Text Placeholder 2"/>
          <p:cNvSpPr>
            <a:spLocks noGrp="1"/>
          </p:cNvSpPr>
          <p:nvPr>
            <p:ph type="body" idx="1"/>
          </p:nvPr>
        </p:nvSpPr>
        <p:spPr/>
        <p:txBody>
          <a:bodyPr/>
          <a:lstStyle/>
          <a:p>
            <a:r>
              <a:rPr lang="vi-VN" dirty="0"/>
              <a:t>Việc định nghĩa cấu trúc sẽ tạo ra kiểu dữ liệu mới cho phép người dùng sử dụng chúng để khai báo các biến kiểu cấu trúc . </a:t>
            </a:r>
            <a:endParaRPr lang="en-US" dirty="0" smtClean="0"/>
          </a:p>
          <a:p>
            <a:r>
              <a:rPr lang="vi-VN" dirty="0"/>
              <a:t>Các biến trong cấu trúc được gọi là các </a:t>
            </a:r>
            <a:r>
              <a:rPr lang="vi-VN" dirty="0">
                <a:solidFill>
                  <a:schemeClr val="accent1"/>
                </a:solidFill>
              </a:rPr>
              <a:t>phần tử của cấu trúc</a:t>
            </a:r>
            <a:r>
              <a:rPr lang="vi-VN" dirty="0"/>
              <a:t> hay </a:t>
            </a:r>
            <a:r>
              <a:rPr lang="vi-VN" dirty="0">
                <a:solidFill>
                  <a:schemeClr val="accent1"/>
                </a:solidFill>
              </a:rPr>
              <a:t>thành phần của cấu </a:t>
            </a:r>
            <a:r>
              <a:rPr lang="vi-VN" dirty="0" smtClean="0">
                <a:solidFill>
                  <a:schemeClr val="accent1"/>
                </a:solidFill>
              </a:rPr>
              <a:t>trúc</a:t>
            </a:r>
            <a:endParaRPr lang="en-US" dirty="0" smtClean="0">
              <a:solidFill>
                <a:schemeClr val="accent1"/>
              </a:solidFill>
            </a:endParaRPr>
          </a:p>
          <a:p>
            <a:r>
              <a:rPr lang="en-US" dirty="0" err="1"/>
              <a:t>Ví</a:t>
            </a:r>
            <a:r>
              <a:rPr lang="en-US" dirty="0"/>
              <a:t> </a:t>
            </a:r>
            <a:r>
              <a:rPr lang="en-US" dirty="0" err="1"/>
              <a:t>dụ</a:t>
            </a:r>
            <a:r>
              <a:rPr lang="en-US" dirty="0" smtClean="0"/>
              <a:t>:</a:t>
            </a:r>
          </a:p>
          <a:p>
            <a:pPr marL="177800" indent="0">
              <a:buNone/>
            </a:pPr>
            <a:endParaRPr lang="en-US" dirty="0">
              <a:solidFill>
                <a:schemeClr val="accent1"/>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4</a:t>
            </a:fld>
            <a:endParaRPr lang="en-US">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5686" y="3025749"/>
            <a:ext cx="4804253" cy="3945123"/>
          </a:xfrm>
          <a:prstGeom prst="rect">
            <a:avLst/>
          </a:prstGeom>
        </p:spPr>
      </p:pic>
    </p:spTree>
    <p:extLst>
      <p:ext uri="{BB962C8B-B14F-4D97-AF65-F5344CB8AC3E}">
        <p14:creationId xmlns:p14="http://schemas.microsoft.com/office/powerpoint/2010/main" val="1556068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KHAI BÁO BIẾN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Khi một cấu trúc đã được định nghĩa, chúng ta có thể khai báo một hoặc nhiều biến kiểu này. </a:t>
            </a:r>
            <a:endParaRPr lang="en-US" dirty="0" smtClean="0"/>
          </a:p>
          <a:p>
            <a:pPr>
              <a:lnSpc>
                <a:spcPct val="150000"/>
              </a:lnSpc>
              <a:buFont typeface="Wingdings" panose="05000000000000000000" pitchFamily="2" charset="2"/>
              <a:buChar char="ü"/>
            </a:pPr>
            <a:r>
              <a:rPr lang="en-US" dirty="0" err="1"/>
              <a:t>Ví</a:t>
            </a:r>
            <a:r>
              <a:rPr lang="en-US" dirty="0"/>
              <a:t> </a:t>
            </a:r>
            <a:r>
              <a:rPr lang="en-US" dirty="0" err="1"/>
              <a:t>dụ</a:t>
            </a:r>
            <a:r>
              <a:rPr lang="en-US" dirty="0"/>
              <a:t>: </a:t>
            </a:r>
            <a:r>
              <a:rPr lang="en-US" b="1" dirty="0" err="1">
                <a:solidFill>
                  <a:srgbClr val="7030A0"/>
                </a:solidFill>
              </a:rPr>
              <a:t>struct</a:t>
            </a:r>
            <a:r>
              <a:rPr lang="en-US" b="1" dirty="0">
                <a:solidFill>
                  <a:srgbClr val="7030A0"/>
                </a:solidFill>
              </a:rPr>
              <a:t> cat books1</a:t>
            </a:r>
            <a:r>
              <a:rPr lang="en-US" b="1" dirty="0" smtClean="0">
                <a:solidFill>
                  <a:srgbClr val="7030A0"/>
                </a:solidFill>
              </a:rPr>
              <a:t>;</a:t>
            </a:r>
          </a:p>
          <a:p>
            <a:pPr>
              <a:lnSpc>
                <a:spcPct val="150000"/>
              </a:lnSpc>
              <a:buFont typeface="Wingdings" panose="05000000000000000000" pitchFamily="2" charset="2"/>
              <a:buChar char="ü"/>
            </a:pPr>
            <a:r>
              <a:rPr lang="vi-VN" dirty="0"/>
              <a:t>Câu lệnh này sẽ dành đủ vùng nhớ để lưu trữ tất cả các mục trong một cấu trúc</a:t>
            </a:r>
            <a:r>
              <a:rPr lang="vi-VN" dirty="0" smtClean="0"/>
              <a:t>.</a:t>
            </a:r>
            <a:endParaRPr lang="en-US" dirty="0" smtClean="0"/>
          </a:p>
          <a:p>
            <a:pPr>
              <a:lnSpc>
                <a:spcPct val="150000"/>
              </a:lnSpc>
              <a:buFont typeface="Wingdings" panose="05000000000000000000" pitchFamily="2" charset="2"/>
              <a:buChar char="ü"/>
            </a:pPr>
            <a:endParaRPr lang="en-US"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5</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686" y="4460612"/>
            <a:ext cx="3766592" cy="281999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863" y="4460612"/>
            <a:ext cx="3927362" cy="1551398"/>
          </a:xfrm>
          <a:prstGeom prst="rect">
            <a:avLst/>
          </a:prstGeom>
        </p:spPr>
      </p:pic>
      <p:sp>
        <p:nvSpPr>
          <p:cNvPr id="9" name="Left-Right Arrow 8"/>
          <p:cNvSpPr/>
          <p:nvPr/>
        </p:nvSpPr>
        <p:spPr>
          <a:xfrm>
            <a:off x="4500267" y="5138038"/>
            <a:ext cx="1326668" cy="11960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057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TRUY CẬP PHẦN TỬ CỦA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Các phần tử của cấu trúc được truy cập thông qua việc sử dụng </a:t>
            </a:r>
            <a:r>
              <a:rPr lang="vi-VN" b="1" dirty="0">
                <a:solidFill>
                  <a:srgbClr val="7030A0"/>
                </a:solidFill>
              </a:rPr>
              <a:t>toán tử chấm </a:t>
            </a:r>
            <a:r>
              <a:rPr lang="vi-VN" dirty="0"/>
              <a:t>(.), toán tử này còn được gọi là </a:t>
            </a:r>
            <a:r>
              <a:rPr lang="vi-VN" b="1" dirty="0">
                <a:solidFill>
                  <a:srgbClr val="7030A0"/>
                </a:solidFill>
              </a:rPr>
              <a:t>toán tử thành viên </a:t>
            </a:r>
            <a:r>
              <a:rPr lang="vi-VN" b="1" dirty="0" smtClean="0">
                <a:solidFill>
                  <a:srgbClr val="7030A0"/>
                </a:solidFill>
              </a:rPr>
              <a:t>– membership</a:t>
            </a:r>
            <a:endParaRPr lang="en-US" b="1" dirty="0">
              <a:solidFill>
                <a:srgbClr val="7030A0"/>
              </a:solidFill>
            </a:endParaRPr>
          </a:p>
          <a:p>
            <a:pPr>
              <a:lnSpc>
                <a:spcPct val="150000"/>
              </a:lnSpc>
              <a:buFont typeface="Wingdings" panose="05000000000000000000" pitchFamily="2" charset="2"/>
              <a:buChar char="ü"/>
            </a:pPr>
            <a:r>
              <a:rPr lang="en-US" dirty="0" err="1"/>
              <a:t>Cú</a:t>
            </a:r>
            <a:r>
              <a:rPr lang="en-US" dirty="0"/>
              <a:t> </a:t>
            </a:r>
            <a:r>
              <a:rPr lang="en-US" dirty="0" err="1"/>
              <a:t>pháp</a:t>
            </a:r>
            <a:r>
              <a:rPr lang="en-US" dirty="0" smtClean="0"/>
              <a:t>:</a:t>
            </a:r>
          </a:p>
          <a:p>
            <a:pPr marL="177800" indent="0">
              <a:lnSpc>
                <a:spcPct val="150000"/>
              </a:lnSpc>
              <a:buNone/>
            </a:pPr>
            <a:r>
              <a:rPr lang="en-US" b="1" dirty="0" smtClean="0">
                <a:solidFill>
                  <a:srgbClr val="7030A0"/>
                </a:solidFill>
              </a:rPr>
              <a:t>		</a:t>
            </a:r>
            <a:r>
              <a:rPr lang="en-US" b="1" dirty="0" err="1" smtClean="0">
                <a:solidFill>
                  <a:srgbClr val="7030A0"/>
                </a:solidFill>
              </a:rPr>
              <a:t>structure_name.element_name</a:t>
            </a:r>
            <a:endParaRPr lang="en-US" b="1" dirty="0" smtClean="0">
              <a:solidFill>
                <a:srgbClr val="7030A0"/>
              </a:solidFill>
            </a:endParaRPr>
          </a:p>
          <a:p>
            <a:pPr>
              <a:lnSpc>
                <a:spcPct val="150000"/>
              </a:lnSpc>
              <a:buFont typeface="Wingdings" panose="05000000000000000000" pitchFamily="2" charset="2"/>
              <a:buChar char="ü"/>
            </a:pPr>
            <a:r>
              <a:rPr lang="en-US" dirty="0" err="1"/>
              <a:t>Ví</a:t>
            </a:r>
            <a:r>
              <a:rPr lang="en-US" dirty="0"/>
              <a:t> </a:t>
            </a:r>
            <a:r>
              <a:rPr lang="en-US" dirty="0" err="1"/>
              <a:t>dụ</a:t>
            </a:r>
            <a:r>
              <a:rPr lang="en-US" dirty="0" smtClean="0"/>
              <a:t>:</a:t>
            </a:r>
          </a:p>
          <a:p>
            <a:pPr marL="177800" indent="0">
              <a:lnSpc>
                <a:spcPct val="150000"/>
              </a:lnSpc>
              <a:buNone/>
            </a:pPr>
            <a:r>
              <a:rPr lang="en-US" b="1" dirty="0" smtClean="0">
                <a:solidFill>
                  <a:srgbClr val="7030A0"/>
                </a:solidFill>
              </a:rPr>
              <a:t>		</a:t>
            </a:r>
            <a:r>
              <a:rPr lang="en-US" b="1" dirty="0" err="1" smtClean="0">
                <a:solidFill>
                  <a:srgbClr val="7030A0"/>
                </a:solidFill>
              </a:rPr>
              <a:t>scanf</a:t>
            </a:r>
            <a:r>
              <a:rPr lang="en-US" b="1" dirty="0">
                <a:solidFill>
                  <a:srgbClr val="7030A0"/>
                </a:solidFill>
              </a:rPr>
              <a:t>(“%s”, books1.bk_name);</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6</a:t>
            </a:fld>
            <a:endParaRPr lang="en-US">
              <a:ea typeface="Calibri"/>
              <a:cs typeface="Calibri"/>
              <a:sym typeface="Calibri"/>
            </a:endParaRPr>
          </a:p>
        </p:txBody>
      </p:sp>
    </p:spTree>
    <p:extLst>
      <p:ext uri="{BB962C8B-B14F-4D97-AF65-F5344CB8AC3E}">
        <p14:creationId xmlns:p14="http://schemas.microsoft.com/office/powerpoint/2010/main" val="1735292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KHỞI TẠO CẤU TRÚC</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Giống như các biến khác và mảng, các biến kiểu cấu trúc có thể được khởi tạo tại thời điểm khai </a:t>
            </a:r>
            <a:r>
              <a:rPr lang="vi-VN" dirty="0" smtClean="0"/>
              <a:t>báo</a:t>
            </a:r>
            <a:endParaRPr lang="en-US" dirty="0" smtClean="0"/>
          </a:p>
          <a:p>
            <a:pPr>
              <a:lnSpc>
                <a:spcPct val="150000"/>
              </a:lnSpc>
              <a:buFont typeface="Wingdings" panose="05000000000000000000" pitchFamily="2" charset="2"/>
              <a:buChar char="ü"/>
            </a:pPr>
            <a:endParaRPr lang="en-US" dirty="0"/>
          </a:p>
          <a:p>
            <a:pPr>
              <a:lnSpc>
                <a:spcPct val="150000"/>
              </a:lnSpc>
              <a:buFont typeface="Wingdings" panose="05000000000000000000" pitchFamily="2" charset="2"/>
              <a:buChar char="ü"/>
            </a:pPr>
            <a:endParaRPr lang="en-US" dirty="0" smtClean="0"/>
          </a:p>
          <a:p>
            <a:pPr marL="177800" indent="0">
              <a:lnSpc>
                <a:spcPct val="150000"/>
              </a:lnSpc>
              <a:buNone/>
            </a:pPr>
            <a:endParaRPr lang="en-US" dirty="0"/>
          </a:p>
          <a:p>
            <a:pPr>
              <a:lnSpc>
                <a:spcPct val="150000"/>
              </a:lnSpc>
              <a:buFont typeface="Wingdings" panose="05000000000000000000" pitchFamily="2" charset="2"/>
              <a:buChar char="ü"/>
            </a:pPr>
            <a:r>
              <a:rPr lang="vi-VN" dirty="0" smtClean="0"/>
              <a:t>Các </a:t>
            </a:r>
            <a:r>
              <a:rPr lang="vi-VN" dirty="0"/>
              <a:t>biến emp1 và emp2 có kiểu employee có thể được khai báo và khởi tạo như sau</a:t>
            </a:r>
            <a:r>
              <a:rPr lang="vi-VN" dirty="0" smtClean="0"/>
              <a:t>:</a:t>
            </a:r>
            <a:endParaRPr lang="en-US" dirty="0" smtClean="0"/>
          </a:p>
          <a:p>
            <a:pPr marL="177800" indent="0">
              <a:lnSpc>
                <a:spcPct val="150000"/>
              </a:lnSpc>
              <a:buNone/>
            </a:pPr>
            <a:r>
              <a:rPr lang="en-US" b="1" dirty="0" smtClean="0">
                <a:solidFill>
                  <a:srgbClr val="7030A0"/>
                </a:solidFill>
              </a:rPr>
              <a:t>		</a:t>
            </a:r>
            <a:r>
              <a:rPr lang="en-US" b="1" dirty="0" err="1" smtClean="0">
                <a:solidFill>
                  <a:srgbClr val="7030A0"/>
                </a:solidFill>
              </a:rPr>
              <a:t>struct</a:t>
            </a:r>
            <a:r>
              <a:rPr lang="en-US" b="1" dirty="0" smtClean="0">
                <a:solidFill>
                  <a:srgbClr val="7030A0"/>
                </a:solidFill>
              </a:rPr>
              <a:t> </a:t>
            </a:r>
            <a:r>
              <a:rPr lang="en-US" b="1" dirty="0">
                <a:solidFill>
                  <a:srgbClr val="7030A0"/>
                </a:solidFill>
              </a:rPr>
              <a:t>employee emp1 = {346, “Abraham</a:t>
            </a:r>
            <a:r>
              <a:rPr lang="en-US" b="1" dirty="0" smtClean="0">
                <a:solidFill>
                  <a:srgbClr val="7030A0"/>
                </a:solidFill>
              </a:rPr>
              <a:t>”};</a:t>
            </a:r>
          </a:p>
          <a:p>
            <a:pPr marL="177800" indent="0">
              <a:lnSpc>
                <a:spcPct val="150000"/>
              </a:lnSpc>
              <a:buNone/>
            </a:pPr>
            <a:r>
              <a:rPr lang="en-US" b="1" dirty="0" smtClean="0">
                <a:solidFill>
                  <a:srgbClr val="7030A0"/>
                </a:solidFill>
              </a:rPr>
              <a:t>		</a:t>
            </a:r>
            <a:r>
              <a:rPr lang="en-US" b="1" dirty="0" err="1" smtClean="0">
                <a:solidFill>
                  <a:srgbClr val="7030A0"/>
                </a:solidFill>
              </a:rPr>
              <a:t>struct</a:t>
            </a:r>
            <a:r>
              <a:rPr lang="en-US" b="1" dirty="0" smtClean="0">
                <a:solidFill>
                  <a:srgbClr val="7030A0"/>
                </a:solidFill>
              </a:rPr>
              <a:t> </a:t>
            </a:r>
            <a:r>
              <a:rPr lang="en-US" b="1" dirty="0">
                <a:solidFill>
                  <a:srgbClr val="7030A0"/>
                </a:solidFill>
              </a:rPr>
              <a:t>employee emp2 = {347, “John”};</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7</a:t>
            </a:fld>
            <a:endParaRPr lang="en-US">
              <a:ea typeface="Calibri"/>
              <a:cs typeface="Calibri"/>
              <a:sym typeface="Calibri"/>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3055" y="2224041"/>
            <a:ext cx="3960646" cy="2275280"/>
          </a:xfrm>
          <a:prstGeom prst="rect">
            <a:avLst/>
          </a:prstGeom>
        </p:spPr>
      </p:pic>
    </p:spTree>
    <p:extLst>
      <p:ext uri="{BB962C8B-B14F-4D97-AF65-F5344CB8AC3E}">
        <p14:creationId xmlns:p14="http://schemas.microsoft.com/office/powerpoint/2010/main" val="3409865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CÂU LỆNH GÁN SỬ DỤNG CÁC CẤU TRÚC</a:t>
            </a:r>
            <a:endParaRPr lang="en-US" dirty="0"/>
          </a:p>
        </p:txBody>
      </p:sp>
      <p:sp>
        <p:nvSpPr>
          <p:cNvPr id="3" name="Text Placeholder 2"/>
          <p:cNvSpPr>
            <a:spLocks noGrp="1"/>
          </p:cNvSpPr>
          <p:nvPr>
            <p:ph type="body" idx="1"/>
          </p:nvPr>
        </p:nvSpPr>
        <p:spPr>
          <a:xfrm>
            <a:off x="419100" y="876822"/>
            <a:ext cx="9387840" cy="6123737"/>
          </a:xfrm>
        </p:spPr>
        <p:txBody>
          <a:bodyPr/>
          <a:lstStyle/>
          <a:p>
            <a:pPr>
              <a:lnSpc>
                <a:spcPct val="150000"/>
              </a:lnSpc>
              <a:buFont typeface="Wingdings" panose="05000000000000000000" pitchFamily="2" charset="2"/>
              <a:buChar char="ü"/>
            </a:pPr>
            <a:r>
              <a:rPr lang="vi-VN" dirty="0"/>
              <a:t>Có thể sử dụng câu lệnh gán đơn giản để gán giá trị của một biến cấu trúc cho một biến khác có cùng </a:t>
            </a:r>
            <a:r>
              <a:rPr lang="vi-VN" dirty="0" smtClean="0"/>
              <a:t>kiểu</a:t>
            </a:r>
            <a:endParaRPr lang="en-US" dirty="0" smtClean="0"/>
          </a:p>
          <a:p>
            <a:pPr>
              <a:lnSpc>
                <a:spcPct val="150000"/>
              </a:lnSpc>
              <a:buFont typeface="Wingdings" panose="05000000000000000000" pitchFamily="2" charset="2"/>
              <a:buChar char="ü"/>
            </a:pPr>
            <a:r>
              <a:rPr lang="en-US" dirty="0" err="1"/>
              <a:t>Chẳng</a:t>
            </a:r>
            <a:r>
              <a:rPr lang="en-US" dirty="0"/>
              <a:t> </a:t>
            </a:r>
            <a:r>
              <a:rPr lang="en-US" dirty="0" err="1"/>
              <a:t>hạn</a:t>
            </a:r>
            <a:r>
              <a:rPr lang="en-US" dirty="0"/>
              <a:t>, </a:t>
            </a:r>
            <a:r>
              <a:rPr lang="en-US" dirty="0" err="1"/>
              <a:t>nếu</a:t>
            </a:r>
            <a:r>
              <a:rPr lang="en-US" dirty="0"/>
              <a:t> </a:t>
            </a:r>
            <a:r>
              <a:rPr lang="en-US" b="1" dirty="0">
                <a:solidFill>
                  <a:srgbClr val="7030A0"/>
                </a:solidFill>
              </a:rPr>
              <a:t>books1</a:t>
            </a:r>
            <a:r>
              <a:rPr lang="en-US" dirty="0"/>
              <a:t> </a:t>
            </a:r>
            <a:r>
              <a:rPr lang="en-US" dirty="0" err="1"/>
              <a:t>và</a:t>
            </a:r>
            <a:r>
              <a:rPr lang="en-US" dirty="0"/>
              <a:t> </a:t>
            </a:r>
            <a:r>
              <a:rPr lang="en-US" b="1" dirty="0">
                <a:solidFill>
                  <a:srgbClr val="7030A0"/>
                </a:solidFill>
              </a:rPr>
              <a:t>books2</a:t>
            </a:r>
            <a:r>
              <a:rPr lang="en-US" dirty="0"/>
              <a:t> </a:t>
            </a:r>
            <a:r>
              <a:rPr lang="en-US" dirty="0" err="1"/>
              <a:t>là</a:t>
            </a:r>
            <a:r>
              <a:rPr lang="en-US" dirty="0"/>
              <a:t> </a:t>
            </a:r>
            <a:r>
              <a:rPr lang="en-US" dirty="0" err="1"/>
              <a:t>các</a:t>
            </a:r>
            <a:r>
              <a:rPr lang="en-US" dirty="0"/>
              <a:t> </a:t>
            </a:r>
            <a:r>
              <a:rPr lang="en-US" dirty="0" err="1"/>
              <a:t>biến</a:t>
            </a:r>
            <a:r>
              <a:rPr lang="en-US" dirty="0"/>
              <a:t> </a:t>
            </a:r>
            <a:r>
              <a:rPr lang="en-US" dirty="0" err="1"/>
              <a:t>cấu</a:t>
            </a:r>
            <a:r>
              <a:rPr lang="en-US" dirty="0"/>
              <a:t> </a:t>
            </a:r>
            <a:r>
              <a:rPr lang="en-US" dirty="0" err="1"/>
              <a:t>trúc</a:t>
            </a:r>
            <a:r>
              <a:rPr lang="en-US" dirty="0"/>
              <a:t> </a:t>
            </a:r>
            <a:r>
              <a:rPr lang="en-US" dirty="0" err="1"/>
              <a:t>có</a:t>
            </a:r>
            <a:r>
              <a:rPr lang="en-US" dirty="0"/>
              <a:t> </a:t>
            </a:r>
            <a:r>
              <a:rPr lang="en-US" dirty="0" err="1"/>
              <a:t>cùng</a:t>
            </a:r>
            <a:r>
              <a:rPr lang="en-US" dirty="0"/>
              <a:t> </a:t>
            </a:r>
            <a:r>
              <a:rPr lang="en-US" dirty="0" err="1"/>
              <a:t>kiểu</a:t>
            </a:r>
            <a:r>
              <a:rPr lang="en-US" dirty="0"/>
              <a:t>, </a:t>
            </a:r>
            <a:r>
              <a:rPr lang="en-US" dirty="0" err="1"/>
              <a:t>thì</a:t>
            </a:r>
            <a:r>
              <a:rPr lang="en-US" dirty="0"/>
              <a:t> </a:t>
            </a:r>
            <a:r>
              <a:rPr lang="en-US" dirty="0" err="1"/>
              <a:t>câu</a:t>
            </a:r>
            <a:r>
              <a:rPr lang="en-US" dirty="0"/>
              <a:t> </a:t>
            </a:r>
            <a:r>
              <a:rPr lang="en-US" dirty="0" err="1"/>
              <a:t>lệnh</a:t>
            </a:r>
            <a:r>
              <a:rPr lang="en-US" dirty="0"/>
              <a:t> </a:t>
            </a:r>
            <a:r>
              <a:rPr lang="en-US" dirty="0" err="1"/>
              <a:t>sau</a:t>
            </a:r>
            <a:r>
              <a:rPr lang="en-US" dirty="0"/>
              <a:t> </a:t>
            </a:r>
            <a:r>
              <a:rPr lang="en-US" dirty="0" err="1"/>
              <a:t>là</a:t>
            </a:r>
            <a:r>
              <a:rPr lang="en-US" dirty="0"/>
              <a:t> </a:t>
            </a:r>
            <a:r>
              <a:rPr lang="en-US" dirty="0" err="1"/>
              <a:t>hợp</a:t>
            </a:r>
            <a:r>
              <a:rPr lang="en-US" dirty="0"/>
              <a:t> </a:t>
            </a:r>
            <a:r>
              <a:rPr lang="en-US" dirty="0" err="1" smtClean="0"/>
              <a:t>lệ</a:t>
            </a:r>
            <a:r>
              <a:rPr lang="en-US" dirty="0" smtClean="0"/>
              <a:t>: </a:t>
            </a:r>
            <a:r>
              <a:rPr lang="en-US" b="1" dirty="0" smtClean="0">
                <a:solidFill>
                  <a:srgbClr val="7030A0"/>
                </a:solidFill>
              </a:rPr>
              <a:t>books2 </a:t>
            </a:r>
            <a:r>
              <a:rPr lang="en-US" b="1" dirty="0">
                <a:solidFill>
                  <a:srgbClr val="7030A0"/>
                </a:solidFill>
              </a:rPr>
              <a:t>= books1</a:t>
            </a:r>
            <a:r>
              <a:rPr lang="en-US" b="1" dirty="0" smtClean="0">
                <a:solidFill>
                  <a:srgbClr val="7030A0"/>
                </a:solidFill>
              </a:rPr>
              <a:t>;</a:t>
            </a:r>
          </a:p>
          <a:p>
            <a:pPr>
              <a:lnSpc>
                <a:spcPct val="150000"/>
              </a:lnSpc>
              <a:buFont typeface="Wingdings" panose="05000000000000000000" pitchFamily="2" charset="2"/>
              <a:buChar char="ü"/>
            </a:pPr>
            <a:r>
              <a:rPr lang="vi-VN" dirty="0"/>
              <a:t>Trong trường hợp không thể dùng câu lệnh gán trực tiếp, thì có thể sử dụng hàm tạo sẵn </a:t>
            </a:r>
            <a:r>
              <a:rPr lang="vi-VN" b="1" dirty="0">
                <a:solidFill>
                  <a:srgbClr val="7030A0"/>
                </a:solidFill>
              </a:rPr>
              <a:t>memcpy</a:t>
            </a:r>
            <a:r>
              <a:rPr lang="vi-VN" b="1" dirty="0" smtClean="0">
                <a:solidFill>
                  <a:srgbClr val="7030A0"/>
                </a:solidFill>
              </a:rPr>
              <a:t>()</a:t>
            </a:r>
            <a:endParaRPr lang="en-US" b="1" dirty="0" smtClean="0">
              <a:solidFill>
                <a:srgbClr val="7030A0"/>
              </a:solidFill>
            </a:endParaRPr>
          </a:p>
          <a:p>
            <a:pPr>
              <a:lnSpc>
                <a:spcPct val="150000"/>
              </a:lnSpc>
              <a:buFont typeface="Wingdings" panose="05000000000000000000" pitchFamily="2" charset="2"/>
              <a:buChar char="ü"/>
            </a:pPr>
            <a:r>
              <a:rPr lang="en-US" dirty="0" err="1"/>
              <a:t>Cú</a:t>
            </a:r>
            <a:r>
              <a:rPr lang="en-US" dirty="0"/>
              <a:t> </a:t>
            </a:r>
            <a:r>
              <a:rPr lang="en-US" dirty="0" err="1" smtClean="0"/>
              <a:t>pháp</a:t>
            </a:r>
            <a:r>
              <a:rPr lang="en-US" dirty="0" smtClean="0"/>
              <a:t>: </a:t>
            </a:r>
            <a:r>
              <a:rPr lang="fr-FR" b="1" dirty="0" err="1" smtClean="0">
                <a:solidFill>
                  <a:srgbClr val="7030A0"/>
                </a:solidFill>
              </a:rPr>
              <a:t>memcpy</a:t>
            </a:r>
            <a:r>
              <a:rPr lang="fr-FR" b="1" dirty="0" smtClean="0">
                <a:solidFill>
                  <a:srgbClr val="7030A0"/>
                </a:solidFill>
              </a:rPr>
              <a:t> </a:t>
            </a:r>
            <a:r>
              <a:rPr lang="fr-FR" b="1" dirty="0">
                <a:solidFill>
                  <a:srgbClr val="7030A0"/>
                </a:solidFill>
              </a:rPr>
              <a:t>(char * </a:t>
            </a:r>
            <a:r>
              <a:rPr lang="fr-FR" b="1" dirty="0" err="1">
                <a:solidFill>
                  <a:srgbClr val="7030A0"/>
                </a:solidFill>
              </a:rPr>
              <a:t>destn</a:t>
            </a:r>
            <a:r>
              <a:rPr lang="fr-FR" b="1" dirty="0">
                <a:solidFill>
                  <a:srgbClr val="7030A0"/>
                </a:solidFill>
              </a:rPr>
              <a:t>, char &amp;source, </a:t>
            </a:r>
            <a:r>
              <a:rPr lang="fr-FR" b="1" dirty="0" err="1">
                <a:solidFill>
                  <a:srgbClr val="7030A0"/>
                </a:solidFill>
              </a:rPr>
              <a:t>int</a:t>
            </a:r>
            <a:r>
              <a:rPr lang="fr-FR" b="1" dirty="0">
                <a:solidFill>
                  <a:srgbClr val="7030A0"/>
                </a:solidFill>
              </a:rPr>
              <a:t> </a:t>
            </a:r>
            <a:r>
              <a:rPr lang="fr-FR" b="1" dirty="0" err="1">
                <a:solidFill>
                  <a:srgbClr val="7030A0"/>
                </a:solidFill>
              </a:rPr>
              <a:t>nbytes</a:t>
            </a:r>
            <a:r>
              <a:rPr lang="fr-FR" b="1" dirty="0">
                <a:solidFill>
                  <a:srgbClr val="7030A0"/>
                </a:solidFill>
              </a:rPr>
              <a:t>);</a:t>
            </a:r>
            <a:endParaRPr lang="en-US" b="1" dirty="0" smtClean="0">
              <a:solidFill>
                <a:srgbClr val="7030A0"/>
              </a:solidFill>
            </a:endParaRPr>
          </a:p>
          <a:p>
            <a:pPr>
              <a:lnSpc>
                <a:spcPct val="150000"/>
              </a:lnSpc>
              <a:buFont typeface="Wingdings" panose="05000000000000000000" pitchFamily="2" charset="2"/>
              <a:buChar char="ü"/>
            </a:pPr>
            <a:r>
              <a:rPr lang="en-US" dirty="0" err="1"/>
              <a:t>Ví</a:t>
            </a:r>
            <a:r>
              <a:rPr lang="en-US" dirty="0"/>
              <a:t> </a:t>
            </a:r>
            <a:r>
              <a:rPr lang="en-US" dirty="0" err="1" smtClean="0"/>
              <a:t>dụ</a:t>
            </a:r>
            <a:r>
              <a:rPr lang="en-US" dirty="0" smtClean="0"/>
              <a:t>:: </a:t>
            </a:r>
            <a:r>
              <a:rPr lang="en-US" b="1" dirty="0" err="1" smtClean="0">
                <a:solidFill>
                  <a:srgbClr val="7030A0"/>
                </a:solidFill>
              </a:rPr>
              <a:t>memcpy</a:t>
            </a:r>
            <a:r>
              <a:rPr lang="en-US" b="1" dirty="0" smtClean="0">
                <a:solidFill>
                  <a:srgbClr val="7030A0"/>
                </a:solidFill>
              </a:rPr>
              <a:t> </a:t>
            </a:r>
            <a:r>
              <a:rPr lang="en-US" b="1" dirty="0">
                <a:solidFill>
                  <a:srgbClr val="7030A0"/>
                </a:solidFill>
              </a:rPr>
              <a:t>(&amp;books2, &amp;books1, </a:t>
            </a:r>
            <a:r>
              <a:rPr lang="en-US" b="1" dirty="0" err="1">
                <a:solidFill>
                  <a:srgbClr val="7030A0"/>
                </a:solidFill>
              </a:rPr>
              <a:t>sizeof</a:t>
            </a:r>
            <a:r>
              <a:rPr lang="en-US" b="1" dirty="0">
                <a:solidFill>
                  <a:srgbClr val="7030A0"/>
                </a:solidFill>
              </a:rPr>
              <a:t>(</a:t>
            </a:r>
            <a:r>
              <a:rPr lang="en-US" b="1" dirty="0" err="1">
                <a:solidFill>
                  <a:srgbClr val="7030A0"/>
                </a:solidFill>
              </a:rPr>
              <a:t>struct</a:t>
            </a:r>
            <a:r>
              <a:rPr lang="en-US" b="1" dirty="0">
                <a:solidFill>
                  <a:srgbClr val="7030A0"/>
                </a:solidFill>
              </a:rPr>
              <a:t> cat)); </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8</a:t>
            </a:fld>
            <a:endParaRPr lang="en-US">
              <a:ea typeface="Calibri"/>
              <a:cs typeface="Calibri"/>
              <a:sym typeface="Calibri"/>
            </a:endParaRPr>
          </a:p>
        </p:txBody>
      </p:sp>
    </p:spTree>
    <p:extLst>
      <p:ext uri="{BB962C8B-B14F-4D97-AF65-F5344CB8AC3E}">
        <p14:creationId xmlns:p14="http://schemas.microsoft.com/office/powerpoint/2010/main" val="1855680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CẤU TRÚC LỒNG TRONG CẤU TRÚC</a:t>
            </a:r>
            <a:endParaRPr lang="en-US" dirty="0"/>
          </a:p>
        </p:txBody>
      </p:sp>
      <p:sp>
        <p:nvSpPr>
          <p:cNvPr id="3" name="Text Placeholder 2"/>
          <p:cNvSpPr>
            <a:spLocks noGrp="1"/>
          </p:cNvSpPr>
          <p:nvPr>
            <p:ph type="body" idx="1"/>
          </p:nvPr>
        </p:nvSpPr>
        <p:spPr/>
        <p:txBody>
          <a:bodyPr/>
          <a:lstStyle/>
          <a:p>
            <a:r>
              <a:rPr lang="en-US" dirty="0" err="1"/>
              <a:t>Một</a:t>
            </a:r>
            <a:r>
              <a:rPr lang="en-US" dirty="0"/>
              <a:t> </a:t>
            </a:r>
            <a:r>
              <a:rPr lang="en-US" dirty="0" err="1"/>
              <a:t>cấu</a:t>
            </a:r>
            <a:r>
              <a:rPr lang="en-US" dirty="0"/>
              <a:t> </a:t>
            </a:r>
            <a:r>
              <a:rPr lang="en-US" dirty="0" err="1"/>
              <a:t>trúc</a:t>
            </a:r>
            <a:r>
              <a:rPr lang="en-US" dirty="0"/>
              <a:t> </a:t>
            </a:r>
            <a:r>
              <a:rPr lang="en-US" dirty="0" err="1"/>
              <a:t>có</a:t>
            </a:r>
            <a:r>
              <a:rPr lang="en-US" dirty="0"/>
              <a:t> </a:t>
            </a:r>
            <a:r>
              <a:rPr lang="en-US" dirty="0" err="1"/>
              <a:t>thể</a:t>
            </a:r>
            <a:r>
              <a:rPr lang="en-US" dirty="0"/>
              <a:t> </a:t>
            </a:r>
            <a:r>
              <a:rPr lang="en-US" dirty="0" err="1"/>
              <a:t>lồng</a:t>
            </a:r>
            <a:r>
              <a:rPr lang="en-US" dirty="0"/>
              <a:t> </a:t>
            </a:r>
            <a:r>
              <a:rPr lang="en-US" dirty="0" err="1"/>
              <a:t>trong</a:t>
            </a:r>
            <a:r>
              <a:rPr lang="en-US" dirty="0"/>
              <a:t> </a:t>
            </a:r>
            <a:r>
              <a:rPr lang="en-US" dirty="0" err="1"/>
              <a:t>một</a:t>
            </a:r>
            <a:r>
              <a:rPr lang="en-US" dirty="0"/>
              <a:t> </a:t>
            </a:r>
            <a:r>
              <a:rPr lang="en-US" dirty="0" err="1"/>
              <a:t>cấu</a:t>
            </a:r>
            <a:r>
              <a:rPr lang="en-US" dirty="0"/>
              <a:t> </a:t>
            </a:r>
            <a:r>
              <a:rPr lang="en-US" dirty="0" err="1"/>
              <a:t>trúc</a:t>
            </a:r>
            <a:r>
              <a:rPr lang="en-US" dirty="0"/>
              <a:t> </a:t>
            </a:r>
            <a:r>
              <a:rPr lang="en-US" dirty="0" err="1"/>
              <a:t>khác</a:t>
            </a:r>
            <a:r>
              <a:rPr lang="en-US" dirty="0"/>
              <a:t>. </a:t>
            </a:r>
            <a:r>
              <a:rPr lang="en-US" dirty="0" err="1"/>
              <a:t>Tuy</a:t>
            </a:r>
            <a:r>
              <a:rPr lang="en-US" dirty="0"/>
              <a:t> </a:t>
            </a:r>
            <a:r>
              <a:rPr lang="en-US" dirty="0" err="1"/>
              <a:t>nhiên</a:t>
            </a:r>
            <a:r>
              <a:rPr lang="en-US" dirty="0"/>
              <a:t>, </a:t>
            </a:r>
            <a:r>
              <a:rPr lang="en-US" dirty="0" err="1"/>
              <a:t>một</a:t>
            </a:r>
            <a:r>
              <a:rPr lang="en-US" dirty="0"/>
              <a:t> </a:t>
            </a:r>
            <a:r>
              <a:rPr lang="en-US" dirty="0" err="1"/>
              <a:t>cấu</a:t>
            </a:r>
            <a:r>
              <a:rPr lang="en-US" dirty="0"/>
              <a:t> </a:t>
            </a:r>
            <a:r>
              <a:rPr lang="en-US" dirty="0" err="1"/>
              <a:t>trúc</a:t>
            </a:r>
            <a:r>
              <a:rPr lang="en-US" dirty="0"/>
              <a:t> </a:t>
            </a:r>
            <a:r>
              <a:rPr lang="en-US" dirty="0" err="1"/>
              <a:t>không</a:t>
            </a:r>
            <a:r>
              <a:rPr lang="en-US" dirty="0"/>
              <a:t> </a:t>
            </a:r>
            <a:r>
              <a:rPr lang="en-US" dirty="0" err="1"/>
              <a:t>thể</a:t>
            </a:r>
            <a:r>
              <a:rPr lang="en-US" dirty="0"/>
              <a:t> </a:t>
            </a:r>
            <a:r>
              <a:rPr lang="en-US" dirty="0" err="1"/>
              <a:t>lồng</a:t>
            </a:r>
            <a:r>
              <a:rPr lang="en-US" dirty="0"/>
              <a:t> </a:t>
            </a:r>
            <a:r>
              <a:rPr lang="en-US" dirty="0" err="1"/>
              <a:t>trong</a:t>
            </a:r>
            <a:r>
              <a:rPr lang="en-US" dirty="0"/>
              <a:t> </a:t>
            </a:r>
            <a:r>
              <a:rPr lang="en-US" dirty="0" err="1"/>
              <a:t>chính</a:t>
            </a:r>
            <a:r>
              <a:rPr lang="en-US" dirty="0"/>
              <a:t> </a:t>
            </a:r>
            <a:r>
              <a:rPr lang="en-US" dirty="0" err="1"/>
              <a:t>nó</a:t>
            </a:r>
            <a:r>
              <a:rPr lang="en-US" dirty="0"/>
              <a:t>. </a:t>
            </a:r>
            <a:endParaRPr lang="en-US" dirty="0" smtClean="0"/>
          </a:p>
          <a:p>
            <a:endParaRPr lang="en-US" dirty="0"/>
          </a:p>
          <a:p>
            <a:endParaRPr lang="en-US" dirty="0" smtClean="0"/>
          </a:p>
          <a:p>
            <a:endParaRPr lang="en-US" dirty="0"/>
          </a:p>
          <a:p>
            <a:endParaRPr lang="en-US" dirty="0" smtClean="0"/>
          </a:p>
          <a:p>
            <a:endParaRPr lang="en-US" dirty="0"/>
          </a:p>
          <a:p>
            <a:r>
              <a:rPr lang="vi-VN" dirty="0"/>
              <a:t>Việc truy cập vào các phần tử của cấu trúc này tương tự như với cấu trúc bình thường khác</a:t>
            </a:r>
            <a:r>
              <a:rPr lang="vi-VN" dirty="0" smtClean="0"/>
              <a:t>,</a:t>
            </a:r>
            <a:endParaRPr lang="en-US" dirty="0" smtClean="0"/>
          </a:p>
          <a:p>
            <a:pPr marL="177800" indent="0">
              <a:buNone/>
            </a:pPr>
            <a:r>
              <a:rPr lang="en-US" b="1" dirty="0" smtClean="0">
                <a:solidFill>
                  <a:srgbClr val="7030A0"/>
                </a:solidFill>
              </a:rPr>
              <a:t>		</a:t>
            </a:r>
            <a:r>
              <a:rPr lang="en-US" b="1" dirty="0" err="1" smtClean="0">
                <a:solidFill>
                  <a:srgbClr val="7030A0"/>
                </a:solidFill>
              </a:rPr>
              <a:t>issl.borrower</a:t>
            </a:r>
            <a:endParaRPr lang="en-US" b="1" dirty="0" smtClean="0">
              <a:solidFill>
                <a:srgbClr val="7030A0"/>
              </a:solidFill>
            </a:endParaRPr>
          </a:p>
          <a:p>
            <a:r>
              <a:rPr lang="en-US" dirty="0" err="1"/>
              <a:t>Để</a:t>
            </a:r>
            <a:r>
              <a:rPr lang="en-US" dirty="0"/>
              <a:t> </a:t>
            </a:r>
            <a:r>
              <a:rPr lang="en-US" dirty="0" err="1"/>
              <a:t>truy</a:t>
            </a:r>
            <a:r>
              <a:rPr lang="en-US" dirty="0"/>
              <a:t> </a:t>
            </a:r>
            <a:r>
              <a:rPr lang="en-US" dirty="0" err="1"/>
              <a:t>cập</a:t>
            </a:r>
            <a:r>
              <a:rPr lang="en-US" dirty="0"/>
              <a:t> </a:t>
            </a:r>
            <a:r>
              <a:rPr lang="en-US" dirty="0" err="1"/>
              <a:t>vào</a:t>
            </a:r>
            <a:r>
              <a:rPr lang="en-US" dirty="0"/>
              <a:t> </a:t>
            </a:r>
            <a:r>
              <a:rPr lang="en-US" dirty="0" err="1"/>
              <a:t>phần</a:t>
            </a:r>
            <a:r>
              <a:rPr lang="en-US" dirty="0"/>
              <a:t> </a:t>
            </a:r>
            <a:r>
              <a:rPr lang="en-US" dirty="0" err="1"/>
              <a:t>tử</a:t>
            </a:r>
            <a:r>
              <a:rPr lang="en-US" dirty="0"/>
              <a:t> </a:t>
            </a:r>
            <a:r>
              <a:rPr lang="en-US" dirty="0" err="1"/>
              <a:t>của</a:t>
            </a:r>
            <a:r>
              <a:rPr lang="en-US" dirty="0"/>
              <a:t> </a:t>
            </a:r>
            <a:r>
              <a:rPr lang="en-US" dirty="0" err="1"/>
              <a:t>cấu</a:t>
            </a:r>
            <a:r>
              <a:rPr lang="en-US" dirty="0"/>
              <a:t> </a:t>
            </a:r>
            <a:r>
              <a:rPr lang="en-US" dirty="0" err="1"/>
              <a:t>trúc</a:t>
            </a:r>
            <a:r>
              <a:rPr lang="en-US" dirty="0"/>
              <a:t> cat </a:t>
            </a:r>
            <a:r>
              <a:rPr lang="en-US" dirty="0" err="1"/>
              <a:t>là</a:t>
            </a:r>
            <a:r>
              <a:rPr lang="en-US" dirty="0"/>
              <a:t> </a:t>
            </a:r>
            <a:r>
              <a:rPr lang="en-US" dirty="0" err="1"/>
              <a:t>một</a:t>
            </a:r>
            <a:r>
              <a:rPr lang="en-US" dirty="0"/>
              <a:t> </a:t>
            </a:r>
            <a:r>
              <a:rPr lang="en-US" dirty="0" err="1"/>
              <a:t>phần</a:t>
            </a:r>
            <a:r>
              <a:rPr lang="en-US" dirty="0"/>
              <a:t> </a:t>
            </a:r>
            <a:r>
              <a:rPr lang="en-US" dirty="0" err="1"/>
              <a:t>của</a:t>
            </a:r>
            <a:r>
              <a:rPr lang="en-US" dirty="0"/>
              <a:t> </a:t>
            </a:r>
            <a:r>
              <a:rPr lang="en-US" dirty="0" err="1"/>
              <a:t>cấu</a:t>
            </a:r>
            <a:r>
              <a:rPr lang="en-US" dirty="0"/>
              <a:t> </a:t>
            </a:r>
            <a:r>
              <a:rPr lang="en-US" dirty="0" err="1"/>
              <a:t>trúc</a:t>
            </a:r>
            <a:r>
              <a:rPr lang="en-US" dirty="0"/>
              <a:t> </a:t>
            </a:r>
            <a:r>
              <a:rPr lang="en-US" dirty="0" err="1"/>
              <a:t>issl</a:t>
            </a:r>
            <a:r>
              <a:rPr lang="en-US" dirty="0"/>
              <a:t> </a:t>
            </a:r>
            <a:r>
              <a:rPr lang="en-US" dirty="0" smtClean="0"/>
              <a:t>,</a:t>
            </a:r>
          </a:p>
          <a:p>
            <a:pPr marL="177800" indent="0">
              <a:buNone/>
            </a:pPr>
            <a:r>
              <a:rPr lang="en-US" b="1" dirty="0" smtClean="0">
                <a:solidFill>
                  <a:srgbClr val="7030A0"/>
                </a:solidFill>
              </a:rPr>
              <a:t>		</a:t>
            </a:r>
            <a:r>
              <a:rPr lang="en-US" b="1" dirty="0" err="1" smtClean="0">
                <a:solidFill>
                  <a:srgbClr val="7030A0"/>
                </a:solidFill>
              </a:rPr>
              <a:t>issl.books.author</a:t>
            </a:r>
            <a:endParaRPr lang="en-US" b="1" dirty="0" smtClean="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9</a:t>
            </a:fld>
            <a:endParaRPr lang="en-US">
              <a:ea typeface="Calibri"/>
              <a:cs typeface="Calibri"/>
              <a:sym typeface="Calibri"/>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095" y="1397334"/>
            <a:ext cx="2864305" cy="2678310"/>
          </a:xfrm>
          <a:prstGeom prst="rect">
            <a:avLst/>
          </a:prstGeom>
        </p:spPr>
      </p:pic>
    </p:spTree>
    <p:extLst>
      <p:ext uri="{BB962C8B-B14F-4D97-AF65-F5344CB8AC3E}">
        <p14:creationId xmlns:p14="http://schemas.microsoft.com/office/powerpoint/2010/main" val="16028797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3138</TotalTime>
  <Words>1326</Words>
  <Application>Microsoft Office PowerPoint</Application>
  <PresentationFormat>Custom</PresentationFormat>
  <Paragraphs>156</Paragraphs>
  <Slides>25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Office Theme</vt:lpstr>
      <vt:lpstr>PowerPoint Presentation</vt:lpstr>
      <vt:lpstr>MỤC TIÊU BÀI HỌC</vt:lpstr>
      <vt:lpstr>CẤU TRÚC</vt:lpstr>
      <vt:lpstr>ĐỊNH NGHĨA CẤU TRÚC</vt:lpstr>
      <vt:lpstr>KHAI BÁO BIẾN CẤU TRÚC</vt:lpstr>
      <vt:lpstr>TRUY CẬP PHẦN TỬ CỦA CẤU TRÚC</vt:lpstr>
      <vt:lpstr>KHỞI TẠO CẤU TRÚC</vt:lpstr>
      <vt:lpstr>CÂU LỆNH GÁN SỬ DỤNG CÁC CẤU TRÚC</vt:lpstr>
      <vt:lpstr>CẤU TRÚC LỒNG TRONG CẤU TRÚC</vt:lpstr>
      <vt:lpstr>TRUYỀN THAM SỐ KIỂU CẤU TRÚC</vt:lpstr>
      <vt:lpstr>MẢNG CẤU TRÚC</vt:lpstr>
      <vt:lpstr>KHỞI TẠO MẢNG CẤU TRÚC</vt:lpstr>
      <vt:lpstr>CON TRỎ ĐẾN CẤU TRÚC</vt:lpstr>
      <vt:lpstr>CON TRỎ ĐẾN CẤU TRÚC</vt:lpstr>
      <vt:lpstr>CON TRỎ ĐẾN CẤU TRÚC</vt:lpstr>
      <vt:lpstr>TỪ KHÓA typedef</vt:lpstr>
      <vt:lpstr>SẮP XẾP MẢNG</vt:lpstr>
      <vt:lpstr>BUBBLE SORT 1-4</vt:lpstr>
      <vt:lpstr>BUBBLE SORT 2-4</vt:lpstr>
      <vt:lpstr>BUBBLE SORT 3-4</vt:lpstr>
      <vt:lpstr>BUBBLE SORT 4-4</vt:lpstr>
      <vt:lpstr>INSERTION SORT 1-2</vt:lpstr>
      <vt:lpstr>INSERTION SORT 2-2</vt:lpstr>
      <vt:lpstr>TÓM TẮT BÀI HỌC</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dc:creator>
  <cp:lastModifiedBy>luongit</cp:lastModifiedBy>
  <cp:revision>208</cp:revision>
  <dcterms:modified xsi:type="dcterms:W3CDTF">2018-10-08T06:21:48Z</dcterms:modified>
</cp:coreProperties>
</file>